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1"/>
  </p:notesMasterIdLst>
  <p:sldIdLst>
    <p:sldId id="256" r:id="rId2"/>
    <p:sldId id="264" r:id="rId3"/>
    <p:sldId id="270" r:id="rId4"/>
    <p:sldId id="265" r:id="rId5"/>
    <p:sldId id="266" r:id="rId6"/>
    <p:sldId id="271" r:id="rId7"/>
    <p:sldId id="257" r:id="rId8"/>
    <p:sldId id="272" r:id="rId9"/>
    <p:sldId id="267" r:id="rId10"/>
    <p:sldId id="258" r:id="rId11"/>
    <p:sldId id="273" r:id="rId12"/>
    <p:sldId id="259" r:id="rId13"/>
    <p:sldId id="274" r:id="rId14"/>
    <p:sldId id="260" r:id="rId15"/>
    <p:sldId id="261" r:id="rId16"/>
    <p:sldId id="262" r:id="rId17"/>
    <p:sldId id="275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E1EAB-A502-4AA3-B079-4C26FCC68722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60B7F-9CEE-4BC8-BBBB-3B5C99472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04E693-2D72-4E6A-9D19-439CC5F46F2C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96F9B-B655-43B7-99BF-23D33D170563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A7B3D4-A638-46D8-8D4B-C1E0D8BC3EEC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FFD45-0936-4840-B30E-209A0CA5F287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E988B-C124-4B05-90A5-E673D128A3AB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F371D-C979-4435-BBF8-EDA940EBE103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E1CD46-B9C9-47F6-A506-A07D788E7E35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98C5CD-DED2-4952-AFD0-F3A140611F90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5530B-ED67-4DA5-ABDE-A80CB24D7BCD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6B4D53-D820-457D-A2A0-5C4176CC063E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EA056F-EED4-4115-85BA-A10A1D998015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72CE5F-0EB5-44B8-9231-1560CA2D7875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048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  <a:cs typeface="Aharoni" pitchFamily="2" charset="-79"/>
              </a:rPr>
              <a:t>INTRODUCTION OF ONLINE ADMISSION INTO UNDER GRADUATE &amp; POST GRADUATE COURSES</a:t>
            </a:r>
            <a:endParaRPr lang="en-US" dirty="0">
              <a:latin typeface="Algerian" pitchFamily="82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799"/>
            <a:ext cx="7772400" cy="1219201"/>
          </a:xfrm>
        </p:spPr>
        <p:txBody>
          <a:bodyPr>
            <a:normAutofit fontScale="92500"/>
          </a:bodyPr>
          <a:lstStyle/>
          <a:p>
            <a:pPr algn="ctr"/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Notification issued by Higher Education Department in November, 2014</a:t>
            </a:r>
            <a:endParaRPr lang="en-US" sz="2800" b="1" i="1" dirty="0">
              <a:solidFill>
                <a:schemeClr val="accent2">
                  <a:lumMod val="50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334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To make an Agreement with Bank having online banking facility;</a:t>
            </a:r>
          </a:p>
          <a:p>
            <a:pPr algn="just">
              <a:buNone/>
            </a:pPr>
            <a:endParaRPr lang="en-US" sz="3600" dirty="0" smtClean="0">
              <a:latin typeface="Arial Black" pitchFamily="34" charset="0"/>
              <a:cs typeface="Aharoni" pitchFamily="2" charset="-79"/>
            </a:endParaRPr>
          </a:p>
          <a:p>
            <a:pPr algn="just"/>
            <a:r>
              <a:rPr lang="en-US" sz="3600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To fix up Bank’s Commission /Charge against every online submission of Registration Fee;</a:t>
            </a:r>
          </a:p>
          <a:p>
            <a:pPr algn="just">
              <a:buNone/>
            </a:pPr>
            <a:endParaRPr lang="en-US" sz="3600" dirty="0" smtClean="0">
              <a:latin typeface="Arial Black" pitchFamily="34" charset="0"/>
              <a:cs typeface="Aharoni" pitchFamily="2" charset="-79"/>
            </a:endParaRPr>
          </a:p>
          <a:p>
            <a:pPr algn="just"/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Agreement with Bank to publish e-</a:t>
            </a:r>
            <a:r>
              <a:rPr lang="en-US" sz="3600" dirty="0" err="1" smtClean="0">
                <a:latin typeface="Arial Black" pitchFamily="34" charset="0"/>
                <a:cs typeface="Aharoni" pitchFamily="2" charset="-79"/>
              </a:rPr>
              <a:t>challan</a:t>
            </a: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  through the online admission system;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INTERFACE WITH BANK</a:t>
            </a:r>
            <a:endParaRPr lang="en-US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C50C-C6E4-48DA-AFA3-E7A0A8719134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0198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To generate online payment of the Registration Fee or to make offline payment at Bank counter;</a:t>
            </a:r>
          </a:p>
          <a:p>
            <a:pPr algn="just"/>
            <a:endParaRPr lang="en-US" sz="3600" dirty="0" smtClean="0">
              <a:latin typeface="Arial Black" pitchFamily="34" charset="0"/>
              <a:cs typeface="Aharoni" pitchFamily="2" charset="-79"/>
            </a:endParaRPr>
          </a:p>
          <a:p>
            <a:pPr algn="just"/>
            <a:r>
              <a:rPr lang="en-US" sz="36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Fees should not be accepted on the Campus, as far as practicable;</a:t>
            </a:r>
          </a:p>
          <a:p>
            <a:pPr algn="just">
              <a:buNone/>
            </a:pPr>
            <a:endParaRPr lang="en-US" sz="3600" dirty="0" smtClean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  <a:p>
            <a:pPr algn="just"/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Daily verification of submission of Registration Fee through online  and / or offline mode;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7C50C-C6E4-48DA-AFA3-E7A0A8719134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0292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4000" dirty="0" smtClean="0">
                <a:latin typeface="Arial Black" pitchFamily="34" charset="0"/>
                <a:cs typeface="Aharoni" pitchFamily="2" charset="-79"/>
              </a:rPr>
              <a:t>To generate </a:t>
            </a:r>
            <a:r>
              <a:rPr lang="en-US" sz="4000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unique Application ID</a:t>
            </a:r>
            <a:r>
              <a:rPr lang="en-US" sz="4000" dirty="0" smtClean="0">
                <a:latin typeface="Arial Black" pitchFamily="34" charset="0"/>
                <a:cs typeface="Aharoni" pitchFamily="2" charset="-79"/>
              </a:rPr>
              <a:t> for every applicant - specific for every college / university;</a:t>
            </a:r>
          </a:p>
          <a:p>
            <a:pPr algn="just"/>
            <a:r>
              <a:rPr lang="en-US" sz="4000" dirty="0" smtClean="0">
                <a:latin typeface="Arial Black" pitchFamily="34" charset="0"/>
                <a:cs typeface="Aharoni" pitchFamily="2" charset="-79"/>
              </a:rPr>
              <a:t>To generate students’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data capturing format;</a:t>
            </a:r>
          </a:p>
          <a:p>
            <a:pPr algn="just"/>
            <a:r>
              <a:rPr lang="en-US" sz="4000" dirty="0" smtClean="0">
                <a:latin typeface="Arial Black" pitchFamily="34" charset="0"/>
                <a:cs typeface="Aharoni" pitchFamily="2" charset="-79"/>
              </a:rPr>
              <a:t>To mention the </a:t>
            </a:r>
            <a:r>
              <a:rPr lang="en-US" sz="40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eligibility criteria </a:t>
            </a:r>
            <a:r>
              <a:rPr lang="en-US" sz="4000" dirty="0" smtClean="0">
                <a:latin typeface="Arial Black" pitchFamily="34" charset="0"/>
                <a:cs typeface="Aharoni" pitchFamily="2" charset="-79"/>
              </a:rPr>
              <a:t>(if any) for admission in specific subject ;</a:t>
            </a:r>
          </a:p>
          <a:p>
            <a:pPr algn="just"/>
            <a:endParaRPr lang="en-US" sz="4000" dirty="0">
              <a:solidFill>
                <a:srgbClr val="0070C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ONLINE ADMISSION – STEP  1</a:t>
            </a:r>
            <a:endParaRPr lang="en-US" u="sng" dirty="0">
              <a:solidFill>
                <a:srgbClr val="00206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1744-5597-4B1F-BFD9-5186ACB2B799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58674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To generate fields for putting necessary data - marks obtained in Board Exam, applying against Reserved / Un reserved seat etc.;</a:t>
            </a:r>
          </a:p>
          <a:p>
            <a:pPr algn="just"/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Attachment of required documents in scanned format, namely, Mark Sheet, Birth Certificate, Caste Certificate, Domicile Certificate, photograph etc. (optional)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1744-5597-4B1F-BFD9-5186ACB2B799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07291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3200" b="1" u="sng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STEP  - 2</a:t>
            </a:r>
          </a:p>
          <a:p>
            <a:pPr algn="just"/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Generation of e-</a:t>
            </a:r>
            <a:r>
              <a:rPr lang="en-US" sz="3600" dirty="0" err="1" smtClean="0">
                <a:latin typeface="Arial Black" pitchFamily="34" charset="0"/>
                <a:cs typeface="Aharoni" pitchFamily="2" charset="-79"/>
              </a:rPr>
              <a:t>challan</a:t>
            </a: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 of specific Bank; </a:t>
            </a:r>
          </a:p>
          <a:p>
            <a:pPr algn="just"/>
            <a:r>
              <a:rPr lang="en-US" sz="36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Submission of Registration Fee through online (optional); </a:t>
            </a:r>
          </a:p>
          <a:p>
            <a:pPr algn="just"/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To download e-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challan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 for submission of Registration Fee through offline at Bank counter;</a:t>
            </a:r>
          </a:p>
          <a:p>
            <a:pPr algn="just"/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To fix up the timelines for noting the submission of Registration Fee at Bank either online or offline mode; </a:t>
            </a:r>
          </a:p>
          <a:p>
            <a:pPr algn="just"/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943A-8666-4AB3-9A5B-13ADD7F6B896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248400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>
                <a:latin typeface="Arial Black" pitchFamily="34" charset="0"/>
                <a:cs typeface="Aharoni" pitchFamily="2" charset="-79"/>
              </a:rPr>
              <a:t>STEP – 3</a:t>
            </a:r>
          </a:p>
          <a:p>
            <a:pPr algn="just"/>
            <a:r>
              <a:rPr lang="en-US" sz="3200" dirty="0" smtClean="0">
                <a:latin typeface="Arial Black" pitchFamily="34" charset="0"/>
                <a:cs typeface="Aharoni" pitchFamily="2" charset="-79"/>
              </a:rPr>
              <a:t>Opening of online application portal ;</a:t>
            </a:r>
          </a:p>
          <a:p>
            <a:pPr algn="just"/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Notification of subject wise vacant seats along with reservation status i.e. no. of seats vacant against specific category(SC/ST/OBC-A/OBC-B)</a:t>
            </a:r>
          </a:p>
          <a:p>
            <a:pPr algn="just"/>
            <a:r>
              <a:rPr lang="en-US" sz="32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Notification of 3% vacant seats against </a:t>
            </a:r>
            <a:r>
              <a:rPr lang="en-US" sz="3200" dirty="0" err="1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PwD</a:t>
            </a:r>
            <a:r>
              <a:rPr lang="en-US" sz="32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category within each category (SC/ST/ OBC-A/ OBC-B)</a:t>
            </a:r>
          </a:p>
          <a:p>
            <a:pPr algn="just"/>
            <a:r>
              <a:rPr lang="en-US" sz="3200" dirty="0" smtClean="0">
                <a:latin typeface="Arial Black" pitchFamily="34" charset="0"/>
                <a:cs typeface="Aharoni" pitchFamily="2" charset="-79"/>
              </a:rPr>
              <a:t>Submission of option for Courses/ combination of subjects for a College  / University</a:t>
            </a:r>
            <a:endParaRPr lang="en-US" sz="320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8535D-FB6B-4F59-BBB7-549D658791DA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248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STEP – 4</a:t>
            </a:r>
          </a:p>
          <a:p>
            <a:pPr algn="just"/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Generation of Course / Subject / Category wise 1</a:t>
            </a:r>
            <a:r>
              <a:rPr lang="en-US" sz="3600" baseline="30000" dirty="0" smtClean="0">
                <a:latin typeface="Arial Black" pitchFamily="34" charset="0"/>
                <a:cs typeface="Aharoni" pitchFamily="2" charset="-79"/>
              </a:rPr>
              <a:t>st</a:t>
            </a: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 merit list for 1</a:t>
            </a:r>
            <a:r>
              <a:rPr lang="en-US" sz="3600" baseline="30000" dirty="0" smtClean="0">
                <a:latin typeface="Arial Black" pitchFamily="34" charset="0"/>
                <a:cs typeface="Aharoni" pitchFamily="2" charset="-79"/>
              </a:rPr>
              <a:t>st</a:t>
            </a: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 round counseling /reporting;</a:t>
            </a:r>
          </a:p>
          <a:p>
            <a:pPr algn="just">
              <a:buNone/>
            </a:pPr>
            <a:endParaRPr lang="en-US" sz="3600" dirty="0" smtClean="0">
              <a:latin typeface="Arial Black" pitchFamily="34" charset="0"/>
              <a:cs typeface="Aharoni" pitchFamily="2" charset="-79"/>
            </a:endParaRPr>
          </a:p>
          <a:p>
            <a:pPr algn="just"/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Notification of dates for 1</a:t>
            </a:r>
            <a:r>
              <a:rPr lang="en-US" sz="3600" baseline="30000" dirty="0" smtClean="0">
                <a:latin typeface="Arial Black" pitchFamily="34" charset="0"/>
                <a:cs typeface="Aharoni" pitchFamily="2" charset="-79"/>
              </a:rPr>
              <a:t>st</a:t>
            </a: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 round counseling /reporting;</a:t>
            </a:r>
          </a:p>
          <a:p>
            <a:pPr algn="just">
              <a:buNone/>
            </a:pPr>
            <a:endParaRPr lang="en-US" sz="3600" dirty="0" smtClean="0">
              <a:latin typeface="Arial Black" pitchFamily="34" charset="0"/>
              <a:cs typeface="Aharoni" pitchFamily="2" charset="-79"/>
            </a:endParaRPr>
          </a:p>
          <a:p>
            <a:pPr algn="just"/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Notification of date of admission against 1</a:t>
            </a:r>
            <a:r>
              <a:rPr lang="en-US" sz="3600" baseline="30000" dirty="0" smtClean="0">
                <a:latin typeface="Arial Black" pitchFamily="34" charset="0"/>
                <a:cs typeface="Aharoni" pitchFamily="2" charset="-79"/>
              </a:rPr>
              <a:t>st</a:t>
            </a: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 round counseling /reporting;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0727-2B43-4A4A-953B-D626CE430000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2484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Arial Black" pitchFamily="34" charset="0"/>
                <a:cs typeface="Aharoni" pitchFamily="2" charset="-79"/>
              </a:rPr>
              <a:t>STEP – 4</a:t>
            </a:r>
          </a:p>
          <a:p>
            <a:pPr algn="just"/>
            <a:r>
              <a:rPr lang="en-US" sz="3200" dirty="0" smtClean="0">
                <a:latin typeface="Arial Black" pitchFamily="34" charset="0"/>
                <a:cs typeface="Aharoni" pitchFamily="2" charset="-79"/>
              </a:rPr>
              <a:t>Generation of Course / Subject / Category wise 2</a:t>
            </a:r>
            <a:r>
              <a:rPr lang="en-US" sz="3200" baseline="30000" dirty="0" smtClean="0">
                <a:latin typeface="Arial Black" pitchFamily="34" charset="0"/>
                <a:cs typeface="Aharoni" pitchFamily="2" charset="-79"/>
              </a:rPr>
              <a:t>nd</a:t>
            </a:r>
            <a:r>
              <a:rPr lang="en-US" sz="3200" dirty="0" smtClean="0">
                <a:latin typeface="Arial Black" pitchFamily="34" charset="0"/>
                <a:cs typeface="Aharoni" pitchFamily="2" charset="-79"/>
              </a:rPr>
              <a:t> merit list on remaining vacant seats for  2</a:t>
            </a:r>
            <a:r>
              <a:rPr lang="en-US" sz="3200" baseline="30000" dirty="0" smtClean="0">
                <a:latin typeface="Arial Black" pitchFamily="34" charset="0"/>
                <a:cs typeface="Aharoni" pitchFamily="2" charset="-79"/>
              </a:rPr>
              <a:t>nd</a:t>
            </a:r>
            <a:r>
              <a:rPr lang="en-US" sz="3200" dirty="0" smtClean="0">
                <a:latin typeface="Arial Black" pitchFamily="34" charset="0"/>
                <a:cs typeface="Aharoni" pitchFamily="2" charset="-79"/>
              </a:rPr>
              <a:t> round counseling /reporting;</a:t>
            </a:r>
          </a:p>
          <a:p>
            <a:pPr algn="just">
              <a:buNone/>
            </a:pPr>
            <a:endParaRPr lang="en-US" sz="3200" dirty="0" smtClean="0">
              <a:latin typeface="Arial Black" pitchFamily="34" charset="0"/>
              <a:cs typeface="Aharoni" pitchFamily="2" charset="-79"/>
            </a:endParaRPr>
          </a:p>
          <a:p>
            <a:pPr algn="just"/>
            <a:r>
              <a:rPr lang="en-US" sz="3200" dirty="0" smtClean="0">
                <a:latin typeface="Arial Black" pitchFamily="34" charset="0"/>
                <a:cs typeface="Aharoni" pitchFamily="2" charset="-79"/>
              </a:rPr>
              <a:t>Further rounds may be processed till filling up of all seats or inviting fresh application in case of too may vacancies available in a particular Course / Subject /;</a:t>
            </a:r>
            <a:endParaRPr lang="en-US" sz="320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80727-2B43-4A4A-953B-D626CE430000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864291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Arial Black" pitchFamily="34" charset="0"/>
                <a:cs typeface="Aharoni" pitchFamily="2" charset="-79"/>
              </a:rPr>
              <a:t>Online admission will require a sustained effort by a dedicated team of teachers / officials in every institution;</a:t>
            </a:r>
          </a:p>
          <a:p>
            <a:endParaRPr lang="en-US" sz="2800" dirty="0" smtClean="0">
              <a:latin typeface="Arial Black" pitchFamily="34" charset="0"/>
              <a:cs typeface="Aharoni" pitchFamily="2" charset="-79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During admission season, the H.E. </a:t>
            </a:r>
            <a:r>
              <a:rPr lang="en-US" sz="2800" dirty="0" err="1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Deptt</a:t>
            </a:r>
            <a:r>
              <a:rPr lang="en-US" sz="2800" dirty="0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 will set up a HELP LINE to monitor &amp; review the admission process undertaken by all the institutions; </a:t>
            </a:r>
          </a:p>
          <a:p>
            <a:pPr>
              <a:buNone/>
            </a:pPr>
            <a:endParaRPr lang="en-US" sz="2800" dirty="0" smtClean="0">
              <a:latin typeface="Arial Black" pitchFamily="34" charset="0"/>
              <a:cs typeface="Aharoni" pitchFamily="2" charset="-79"/>
            </a:endParaRPr>
          </a:p>
          <a:p>
            <a:r>
              <a:rPr lang="en-US" sz="2800" dirty="0" smtClean="0">
                <a:latin typeface="Arial Black" pitchFamily="34" charset="0"/>
                <a:cs typeface="Aharoni" pitchFamily="2" charset="-79"/>
              </a:rPr>
              <a:t>Publication of Merit list on same dates, if possible, for convenience of students;</a:t>
            </a:r>
          </a:p>
          <a:p>
            <a:endParaRPr lang="en-US" sz="2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FD45-0936-4840-B30E-209A0CA5F287}" type="datetime1">
              <a:rPr lang="en-US" smtClean="0"/>
              <a:pPr/>
              <a:t>2/10/2015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ADVISORY</a:t>
            </a:r>
            <a:endParaRPr lang="en-US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4770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 Black" pitchFamily="34" charset="0"/>
                <a:cs typeface="Aharoni" pitchFamily="2" charset="-79"/>
              </a:rPr>
              <a:t>Merit List to include details of computing credit points;</a:t>
            </a:r>
          </a:p>
          <a:p>
            <a:pPr>
              <a:buNone/>
            </a:pPr>
            <a:endParaRPr lang="en-US" sz="2800" dirty="0" smtClean="0">
              <a:latin typeface="Arial Black" pitchFamily="34" charset="0"/>
              <a:cs typeface="Aharoni" pitchFamily="2" charset="-79"/>
            </a:endParaRPr>
          </a:p>
          <a:p>
            <a:r>
              <a:rPr lang="en-US" sz="2800" dirty="0" smtClean="0">
                <a:latin typeface="Arial Black" pitchFamily="34" charset="0"/>
                <a:cs typeface="Aharoni" pitchFamily="2" charset="-79"/>
              </a:rPr>
              <a:t>Registration Fee should be minimum &amp; multiplicity of charges should be avoided;</a:t>
            </a:r>
          </a:p>
          <a:p>
            <a:pPr>
              <a:buNone/>
            </a:pPr>
            <a:endParaRPr lang="en-US" sz="2800" dirty="0" smtClean="0">
              <a:latin typeface="Arial Black" pitchFamily="34" charset="0"/>
              <a:cs typeface="Aharoni" pitchFamily="2" charset="-79"/>
            </a:endParaRPr>
          </a:p>
          <a:p>
            <a:r>
              <a:rPr lang="en-US" sz="2800" dirty="0" smtClean="0">
                <a:latin typeface="Arial Black" pitchFamily="34" charset="0"/>
                <a:cs typeface="Aharoni" pitchFamily="2" charset="-79"/>
              </a:rPr>
              <a:t>Maintaining same data format for online application / Merit list, if possible;</a:t>
            </a:r>
          </a:p>
          <a:p>
            <a:pPr>
              <a:buNone/>
            </a:pPr>
            <a:endParaRPr lang="en-US" sz="2800" dirty="0" smtClean="0">
              <a:latin typeface="Arial Black" pitchFamily="34" charset="0"/>
              <a:cs typeface="Aharoni" pitchFamily="2" charset="-79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This is a huge administrative reform in the State’s Higher Education System &amp;  another step forward in the </a:t>
            </a:r>
            <a:r>
              <a:rPr lang="en-US" sz="2800" dirty="0" err="1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Govt’s</a:t>
            </a:r>
            <a:r>
              <a:rPr lang="en-US" sz="2800" dirty="0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  e-Governance strategy.</a:t>
            </a:r>
            <a:endParaRPr lang="en-US" sz="2800" dirty="0" smtClean="0">
              <a:solidFill>
                <a:srgbClr val="C00000"/>
              </a:solidFill>
              <a:latin typeface="Arial Black" pitchFamily="34" charset="0"/>
              <a:cs typeface="Aharoni" pitchFamily="2" charset="-79"/>
            </a:endParaRPr>
          </a:p>
          <a:p>
            <a:pPr algn="ctr"/>
            <a:endParaRPr lang="en-US" sz="2400" dirty="0" smtClean="0"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latin typeface="Aharoni" pitchFamily="2" charset="-79"/>
                <a:cs typeface="Aharoni" pitchFamily="2" charset="-79"/>
              </a:rPr>
              <a:t>ALL THE BEST</a:t>
            </a:r>
          </a:p>
          <a:p>
            <a:pPr>
              <a:buNone/>
            </a:pPr>
            <a:endParaRPr lang="en-US" sz="2400" dirty="0" smtClean="0"/>
          </a:p>
          <a:p>
            <a:endParaRPr lang="en-US" sz="20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FD45-0936-4840-B30E-209A0CA5F287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From </a:t>
            </a:r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a.y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. 2015-16, admissions to UG &amp; PG courses shall be through 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ONLINE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merit based admission system</a:t>
            </a:r>
            <a:r>
              <a:rPr lang="en-US" sz="4000" i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;</a:t>
            </a:r>
          </a:p>
          <a:p>
            <a:r>
              <a:rPr lang="en-US" sz="4000" dirty="0" smtClean="0">
                <a:latin typeface="Arial Black" pitchFamily="34" charset="0"/>
                <a:cs typeface="Aharoni" pitchFamily="2" charset="-79"/>
              </a:rPr>
              <a:t>Govt. colleges/ aided colleges/ University colleges/ Universities (excepting minority institutions) will come within this exercise;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6752-51FC-459E-B64E-CFDDEA6445FC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6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Institutions situated in remote &amp; difficult areas lacking telecom infrastructure may be spared from this exercise with prior permission of the State Govt.;</a:t>
            </a:r>
          </a:p>
          <a:p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Each Institution will operate online system on a standalone basis – it will not be a centralized one  but specific to each Institution;</a:t>
            </a:r>
            <a:endParaRPr lang="en-US" sz="360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6752-51FC-459E-B64E-CFDDEA6445FC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562600"/>
          </a:xfrm>
        </p:spPr>
        <p:txBody>
          <a:bodyPr>
            <a:normAutofit fontScale="92500"/>
          </a:bodyPr>
          <a:lstStyle/>
          <a:p>
            <a:r>
              <a:rPr lang="en-US" sz="2800" dirty="0" smtClean="0">
                <a:latin typeface="Arial Black" pitchFamily="34" charset="0"/>
                <a:cs typeface="Aharoni" pitchFamily="2" charset="-79"/>
              </a:rPr>
              <a:t>Each Institution will constitute a Committee for online admission;</a:t>
            </a:r>
          </a:p>
          <a:p>
            <a:endParaRPr lang="en-US" sz="2800" dirty="0" smtClean="0">
              <a:latin typeface="Arial Black" pitchFamily="34" charset="0"/>
              <a:cs typeface="Aharoni" pitchFamily="2" charset="-79"/>
            </a:endParaRPr>
          </a:p>
          <a:p>
            <a:r>
              <a:rPr lang="en-US" sz="2800" dirty="0" smtClean="0">
                <a:latin typeface="Arial Black" pitchFamily="34" charset="0"/>
                <a:cs typeface="Aharoni" pitchFamily="2" charset="-79"/>
              </a:rPr>
              <a:t>Committee will comprise key officials under the leadership of V.C. / Principal / Officer in Charge / Teacher in Charge as the case may be;</a:t>
            </a:r>
          </a:p>
          <a:p>
            <a:pPr>
              <a:buNone/>
            </a:pPr>
            <a:endParaRPr lang="en-US" sz="2800" dirty="0" smtClean="0">
              <a:latin typeface="Arial Black" pitchFamily="34" charset="0"/>
              <a:cs typeface="Aharoni" pitchFamily="2" charset="-79"/>
            </a:endParaRPr>
          </a:p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Committee will, if needed, arrange to amend the Statutes/ Rules / Regulations / Ordinance /Guidelines to amend the admission process to remove legal constraints for conducting online admission;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PLANNING THE EXERCISE</a:t>
            </a:r>
            <a:endParaRPr lang="en-US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9632-8497-4278-8D72-9855059F6B7A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4008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Aharoni" pitchFamily="2" charset="-79"/>
                <a:cs typeface="Aharoni" pitchFamily="2" charset="-79"/>
              </a:rPr>
              <a:t>The exercise includes  -----</a:t>
            </a:r>
          </a:p>
          <a:p>
            <a:pPr>
              <a:buNone/>
            </a:pP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  (</a:t>
            </a:r>
            <a:r>
              <a:rPr lang="en-US" sz="3600" dirty="0" err="1" smtClean="0">
                <a:latin typeface="Arial Black" pitchFamily="34" charset="0"/>
                <a:cs typeface="Aharoni" pitchFamily="2" charset="-79"/>
              </a:rPr>
              <a:t>i</a:t>
            </a: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) installation of requisite hardware, </a:t>
            </a:r>
          </a:p>
          <a:p>
            <a:pPr>
              <a:buNone/>
            </a:pPr>
            <a:endParaRPr lang="en-US" sz="3600" dirty="0" smtClean="0">
              <a:latin typeface="Arial Black" pitchFamily="34" charset="0"/>
              <a:cs typeface="Aharoni" pitchFamily="2" charset="-79"/>
            </a:endParaRPr>
          </a:p>
          <a:p>
            <a:pPr>
              <a:buNone/>
            </a:pP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  (ii) preparation /customization of software according  to specific requirement of each institution;</a:t>
            </a:r>
          </a:p>
          <a:p>
            <a:pPr>
              <a:buNone/>
            </a:pPr>
            <a:endParaRPr lang="en-US" sz="3600" dirty="0" smtClean="0">
              <a:latin typeface="Arial Black" pitchFamily="34" charset="0"/>
              <a:cs typeface="Aharoni" pitchFamily="2" charset="-79"/>
            </a:endParaRPr>
          </a:p>
          <a:p>
            <a:pPr>
              <a:buNone/>
            </a:pP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 (iii) training of personnel for operating the system;</a:t>
            </a:r>
          </a:p>
          <a:p>
            <a:pPr>
              <a:buNone/>
            </a:pP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 </a:t>
            </a:r>
          </a:p>
          <a:p>
            <a:pPr>
              <a:buNone/>
            </a:pP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 </a:t>
            </a:r>
            <a:endParaRPr lang="en-US" sz="360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D109E-0313-4313-8C3E-14F2A9C6368E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477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(iv) tying up with Bank for depositing Registration Fee &amp; Admission Fee;</a:t>
            </a:r>
          </a:p>
          <a:p>
            <a:pPr>
              <a:buNone/>
            </a:pPr>
            <a:endParaRPr lang="en-US" sz="3600" dirty="0" smtClean="0">
              <a:latin typeface="Arial Black" pitchFamily="34" charset="0"/>
              <a:cs typeface="Aharoni" pitchFamily="2" charset="-79"/>
            </a:endParaRPr>
          </a:p>
          <a:p>
            <a:pPr>
              <a:buNone/>
            </a:pP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 (v) wide publicity of important dates of admission process;</a:t>
            </a:r>
          </a:p>
          <a:p>
            <a:pPr>
              <a:buNone/>
            </a:pPr>
            <a:endParaRPr lang="en-US" sz="3600" dirty="0" smtClean="0">
              <a:latin typeface="Arial Black" pitchFamily="34" charset="0"/>
              <a:cs typeface="Aharoni" pitchFamily="2" charset="-79"/>
            </a:endParaRPr>
          </a:p>
          <a:p>
            <a:pPr>
              <a:buNone/>
            </a:pPr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 (vi) Publishing a detailed advisory on various modalities /steps involved in preparation of merit list / on counseling &amp; admission;</a:t>
            </a:r>
            <a:endParaRPr lang="en-US" sz="360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D109E-0313-4313-8C3E-14F2A9C6368E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1054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Procurement of hardware components like Computer, Servers, UPS, Printer etc.;</a:t>
            </a:r>
          </a:p>
          <a:p>
            <a:pPr algn="just"/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A reliable high speed internet data connection in college / university;</a:t>
            </a:r>
          </a:p>
          <a:p>
            <a:pPr algn="just"/>
            <a:r>
              <a:rPr lang="en-US" sz="36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The college / university must have a registered website with sufficient web-server space</a:t>
            </a:r>
          </a:p>
          <a:p>
            <a:endParaRPr lang="en-US" sz="3600" dirty="0" smtClean="0">
              <a:latin typeface="Arial Black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PREPARATION FOR ONLINE ADMISSION</a:t>
            </a:r>
            <a:endParaRPr lang="en-US" sz="32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3B18-4C1A-4A06-99FF-FCEA473BEA64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58674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  <a:cs typeface="Aharoni" pitchFamily="2" charset="-79"/>
              </a:rPr>
              <a:t>The college / university must have a Bank Account with a Bank having online facility;</a:t>
            </a:r>
          </a:p>
          <a:p>
            <a:pPr algn="just"/>
            <a:r>
              <a:rPr lang="en-US" sz="36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Procurement of hardware to be done by 31</a:t>
            </a:r>
            <a:r>
              <a:rPr lang="en-US" sz="3600" baseline="30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st</a:t>
            </a:r>
            <a:r>
              <a:rPr lang="en-US" sz="36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January 2015</a:t>
            </a:r>
          </a:p>
          <a:p>
            <a:pPr algn="just"/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Software preparation to be done by each institution in advance;</a:t>
            </a:r>
          </a:p>
          <a:p>
            <a:pPr algn="just"/>
            <a:r>
              <a:rPr lang="en-US" sz="3600" dirty="0" smtClean="0">
                <a:latin typeface="Arial Black" pitchFamily="34" charset="0"/>
                <a:cs typeface="Aharoni" pitchFamily="2" charset="-79"/>
              </a:rPr>
              <a:t>Choice of subjects on offer  will be different from one institution to another institution;</a:t>
            </a:r>
          </a:p>
          <a:p>
            <a:pPr algn="just"/>
            <a:endParaRPr lang="en-US" sz="3600" dirty="0" smtClean="0"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3600" dirty="0" smtClean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3B18-4C1A-4A06-99FF-FCEA473BEA64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019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Each institution will have to prepare information relating to -----</a:t>
            </a:r>
          </a:p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(</a:t>
            </a:r>
            <a:r>
              <a:rPr lang="en-US" sz="3200" dirty="0" err="1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) Courses on offer (</a:t>
            </a:r>
            <a:r>
              <a:rPr lang="en-US" sz="3200" dirty="0" err="1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Honours</a:t>
            </a:r>
            <a:r>
              <a:rPr lang="en-US" sz="32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 &amp; General)</a:t>
            </a:r>
          </a:p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(ii) Number of seats</a:t>
            </a:r>
          </a:p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(iii) Combination of subsidiary subjects available for </a:t>
            </a:r>
            <a:r>
              <a:rPr lang="en-US" sz="3200" dirty="0" err="1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Honours</a:t>
            </a:r>
            <a:r>
              <a:rPr lang="en-US" sz="32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;</a:t>
            </a:r>
          </a:p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  <a:latin typeface="Arial Black" pitchFamily="34" charset="0"/>
                <a:cs typeface="Aharoni" pitchFamily="2" charset="-79"/>
              </a:rPr>
              <a:t>(iv) Fee structure of courses</a:t>
            </a:r>
          </a:p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Development of Software by 28</a:t>
            </a:r>
            <a:r>
              <a:rPr lang="en-US" sz="3200" baseline="30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th</a:t>
            </a:r>
            <a:r>
              <a:rPr lang="en-US" sz="32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February, 2015 and to be ready &amp; tested by 31</a:t>
            </a:r>
            <a:r>
              <a:rPr lang="en-US" sz="3200" baseline="30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st</a:t>
            </a:r>
            <a:r>
              <a:rPr lang="en-US" sz="32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March, 2015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F41-56AA-470D-8AEC-CA8D5FB67F01}" type="datetime1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506</TotalTime>
  <Words>997</Words>
  <Application>Microsoft Office PowerPoint</Application>
  <PresentationFormat>On-screen Show (4:3)</PresentationFormat>
  <Paragraphs>130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INTRODUCTION OF ONLINE ADMISSION INTO UNDER GRADUATE &amp; POST GRADUATE COURSES</vt:lpstr>
      <vt:lpstr>Slide 2</vt:lpstr>
      <vt:lpstr>Slide 3</vt:lpstr>
      <vt:lpstr>PLANNING THE EXERCISE</vt:lpstr>
      <vt:lpstr>Slide 5</vt:lpstr>
      <vt:lpstr>Slide 6</vt:lpstr>
      <vt:lpstr>PREPARATION FOR ONLINE ADMISSION</vt:lpstr>
      <vt:lpstr>Slide 8</vt:lpstr>
      <vt:lpstr>Slide 9</vt:lpstr>
      <vt:lpstr>INTERFACE WITH BANK</vt:lpstr>
      <vt:lpstr>Slide 11</vt:lpstr>
      <vt:lpstr>ONLINE ADMISSION – STEP  1</vt:lpstr>
      <vt:lpstr>Slide 13</vt:lpstr>
      <vt:lpstr>Slide 14</vt:lpstr>
      <vt:lpstr>Slide 15</vt:lpstr>
      <vt:lpstr>Slide 16</vt:lpstr>
      <vt:lpstr>Slide 17</vt:lpstr>
      <vt:lpstr>ADVISORY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Jn. Secretary</dc:creator>
  <cp:lastModifiedBy>User</cp:lastModifiedBy>
  <cp:revision>81</cp:revision>
  <dcterms:created xsi:type="dcterms:W3CDTF">2006-08-16T00:00:00Z</dcterms:created>
  <dcterms:modified xsi:type="dcterms:W3CDTF">2015-02-10T17:51:05Z</dcterms:modified>
</cp:coreProperties>
</file>