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handoutMasterIdLst>
    <p:handoutMasterId r:id="rId54"/>
  </p:handoutMasterIdLst>
  <p:sldIdLst>
    <p:sldId id="256" r:id="rId2"/>
    <p:sldId id="267" r:id="rId3"/>
    <p:sldId id="260" r:id="rId4"/>
    <p:sldId id="258" r:id="rId5"/>
    <p:sldId id="259" r:id="rId6"/>
    <p:sldId id="261" r:id="rId7"/>
    <p:sldId id="268" r:id="rId8"/>
    <p:sldId id="262" r:id="rId9"/>
    <p:sldId id="263" r:id="rId10"/>
    <p:sldId id="264" r:id="rId11"/>
    <p:sldId id="265" r:id="rId12"/>
    <p:sldId id="301" r:id="rId13"/>
    <p:sldId id="266" r:id="rId14"/>
    <p:sldId id="270" r:id="rId15"/>
    <p:sldId id="269" r:id="rId16"/>
    <p:sldId id="271" r:id="rId17"/>
    <p:sldId id="272" r:id="rId18"/>
    <p:sldId id="273" r:id="rId19"/>
    <p:sldId id="274" r:id="rId20"/>
    <p:sldId id="275" r:id="rId21"/>
    <p:sldId id="278" r:id="rId22"/>
    <p:sldId id="279" r:id="rId23"/>
    <p:sldId id="280" r:id="rId24"/>
    <p:sldId id="281" r:id="rId25"/>
    <p:sldId id="283" r:id="rId26"/>
    <p:sldId id="300" r:id="rId27"/>
    <p:sldId id="284" r:id="rId28"/>
    <p:sldId id="285" r:id="rId29"/>
    <p:sldId id="286" r:id="rId30"/>
    <p:sldId id="287" r:id="rId31"/>
    <p:sldId id="290" r:id="rId32"/>
    <p:sldId id="293" r:id="rId33"/>
    <p:sldId id="294" r:id="rId34"/>
    <p:sldId id="295" r:id="rId35"/>
    <p:sldId id="296" r:id="rId36"/>
    <p:sldId id="291" r:id="rId37"/>
    <p:sldId id="292" r:id="rId38"/>
    <p:sldId id="298" r:id="rId39"/>
    <p:sldId id="299" r:id="rId40"/>
    <p:sldId id="302" r:id="rId41"/>
    <p:sldId id="303" r:id="rId42"/>
    <p:sldId id="304" r:id="rId43"/>
    <p:sldId id="313" r:id="rId44"/>
    <p:sldId id="305" r:id="rId45"/>
    <p:sldId id="306" r:id="rId46"/>
    <p:sldId id="312" r:id="rId47"/>
    <p:sldId id="307" r:id="rId48"/>
    <p:sldId id="308" r:id="rId49"/>
    <p:sldId id="309" r:id="rId50"/>
    <p:sldId id="310" r:id="rId51"/>
    <p:sldId id="311"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9" autoAdjust="0"/>
    <p:restoredTop sz="86380" autoAdjust="0"/>
  </p:normalViewPr>
  <p:slideViewPr>
    <p:cSldViewPr>
      <p:cViewPr varScale="1">
        <p:scale>
          <a:sx n="63" d="100"/>
          <a:sy n="63" d="100"/>
        </p:scale>
        <p:origin x="-136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EB1E06-084A-4AB8-A255-AFC930975A54}" type="datetimeFigureOut">
              <a:rPr lang="en-US" smtClean="0"/>
              <a:pPr/>
              <a:t>4/9/2015</a:t>
            </a:fld>
            <a:endParaRPr lang="en-IN"/>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F02C48B-913E-4918-9562-976C8B5C4222}" type="slidenum">
              <a:rPr lang="en-IN" smtClean="0"/>
              <a:pPr/>
              <a:t>‹#›</a:t>
            </a:fld>
            <a:endParaRPr lang="en-I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081E68-D74B-4179-910B-A122DDD0A9A6}" type="datetimeFigureOut">
              <a:rPr lang="en-US" smtClean="0"/>
              <a:pPr/>
              <a:t>4/9/2015</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686B11-86C6-451D-8C3A-5562B8F082C6}"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FE686B11-86C6-451D-8C3A-5562B8F082C6}" type="slidenum">
              <a:rPr lang="en-IN" smtClean="0"/>
              <a:pPr/>
              <a:t>6</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313FD7D-426E-4B02-AD22-DF353A63B81D}" type="datetime1">
              <a:rPr lang="en-US" smtClean="0"/>
              <a:pPr/>
              <a:t>4/9/2015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30F88E2-E3AD-4EC2-BCB6-ECC7F1C08804}"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B291D0C-40D2-4144-9B7A-5AD742AC8B1D}" type="datetime1">
              <a:rPr lang="en-US" smtClean="0"/>
              <a:pPr/>
              <a:t>4/9/2015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30F88E2-E3AD-4EC2-BCB6-ECC7F1C0880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CC058C2-6F98-4F49-8470-832378357666}" type="datetime1">
              <a:rPr lang="en-US" smtClean="0"/>
              <a:pPr/>
              <a:t>4/9/2015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30F88E2-E3AD-4EC2-BCB6-ECC7F1C0880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30F88E2-E3AD-4EC2-BCB6-ECC7F1C0880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7ABBCD-E27F-4F10-B673-DC7DDB1E63C5}" type="datetime1">
              <a:rPr lang="en-US" smtClean="0"/>
              <a:pPr/>
              <a:t>4/9/2015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30F88E2-E3AD-4EC2-BCB6-ECC7F1C08804}"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566CB61D-A544-409C-9938-859B36752E29}" type="datetime1">
              <a:rPr lang="en-US" smtClean="0"/>
              <a:pPr/>
              <a:t>4/9/2015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30F88E2-E3AD-4EC2-BCB6-ECC7F1C0880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FA2A91E-9D18-4418-BDF5-E695F0022D81}" type="datetime1">
              <a:rPr lang="en-US" smtClean="0"/>
              <a:pPr/>
              <a:t>4/9/2015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30F88E2-E3AD-4EC2-BCB6-ECC7F1C0880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C9668D0-468F-4A2D-A38D-8C031452688C}" type="datetime1">
              <a:rPr lang="en-US" smtClean="0"/>
              <a:pPr/>
              <a:t>4/9/2015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B6A68-B5CC-40F3-8AE6-9B2A5AC16755}" type="datetime1">
              <a:rPr lang="en-US" smtClean="0"/>
              <a:pPr/>
              <a:t>4/9/2015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30F88E2-E3AD-4EC2-BCB6-ECC7F1C0880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E4098B-DD6C-46FB-BBB2-8F80C52E985D}" type="datetime1">
              <a:rPr lang="en-US" smtClean="0"/>
              <a:pPr/>
              <a:t>4/9/2015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30F88E2-E3AD-4EC2-BCB6-ECC7F1C08804}"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F6F0AD-2BDA-4DD2-9EAC-AE1F90C40DA5}" type="datetime1">
              <a:rPr lang="en-US" smtClean="0"/>
              <a:pPr/>
              <a:t>4/9/2015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30F88E2-E3AD-4EC2-BCB6-ECC7F1C08804}"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38FF9A-F41A-4298-AA12-61D2BA434D6D}" type="datetime1">
              <a:rPr lang="en-US" smtClean="0"/>
              <a:pPr/>
              <a:t>4/9/2015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0F88E2-E3AD-4EC2-BCB6-ECC7F1C08804}"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428604"/>
            <a:ext cx="8572560" cy="6000792"/>
          </a:xfrm>
        </p:spPr>
        <p:txBody>
          <a:bodyPr>
            <a:noAutofit/>
          </a:bodyPr>
          <a:lstStyle/>
          <a:p>
            <a:r>
              <a:rPr lang="en-IN" sz="5400" b="1" dirty="0" smtClean="0">
                <a:solidFill>
                  <a:srgbClr val="002060"/>
                </a:solidFill>
              </a:rPr>
              <a:t>Welcome </a:t>
            </a:r>
            <a:br>
              <a:rPr lang="en-IN" sz="5400" b="1" dirty="0" smtClean="0">
                <a:solidFill>
                  <a:srgbClr val="002060"/>
                </a:solidFill>
              </a:rPr>
            </a:br>
            <a:r>
              <a:rPr lang="en-IN" sz="5400" b="1" dirty="0" smtClean="0">
                <a:solidFill>
                  <a:srgbClr val="002060"/>
                </a:solidFill>
              </a:rPr>
              <a:t/>
            </a:r>
            <a:br>
              <a:rPr lang="en-IN" sz="5400" b="1" dirty="0" smtClean="0">
                <a:solidFill>
                  <a:srgbClr val="002060"/>
                </a:solidFill>
              </a:rPr>
            </a:br>
            <a:r>
              <a:rPr lang="en-IN" sz="4800" b="1" dirty="0" smtClean="0">
                <a:solidFill>
                  <a:srgbClr val="002060"/>
                </a:solidFill>
              </a:rPr>
              <a:t>Higher Education Department’s </a:t>
            </a:r>
            <a:br>
              <a:rPr lang="en-IN" sz="4800" b="1" dirty="0" smtClean="0">
                <a:solidFill>
                  <a:srgbClr val="002060"/>
                </a:solidFill>
              </a:rPr>
            </a:br>
            <a:r>
              <a:rPr lang="en-IN" sz="4800" b="1" dirty="0" smtClean="0">
                <a:solidFill>
                  <a:srgbClr val="002060"/>
                </a:solidFill>
              </a:rPr>
              <a:t>Review Meeting</a:t>
            </a:r>
            <a:br>
              <a:rPr lang="en-IN" sz="4800" b="1" dirty="0" smtClean="0">
                <a:solidFill>
                  <a:srgbClr val="002060"/>
                </a:solidFill>
              </a:rPr>
            </a:br>
            <a:r>
              <a:rPr lang="en-IN" sz="4800" b="1" dirty="0" smtClean="0">
                <a:solidFill>
                  <a:srgbClr val="002060"/>
                </a:solidFill>
              </a:rPr>
              <a:t>  </a:t>
            </a:r>
            <a:br>
              <a:rPr lang="en-IN" sz="4800" b="1" dirty="0" smtClean="0">
                <a:solidFill>
                  <a:srgbClr val="002060"/>
                </a:solidFill>
              </a:rPr>
            </a:br>
            <a:r>
              <a:rPr lang="en-IN" sz="4000" b="1" dirty="0" smtClean="0">
                <a:solidFill>
                  <a:srgbClr val="002060"/>
                </a:solidFill>
              </a:rPr>
              <a:t> 9</a:t>
            </a:r>
            <a:r>
              <a:rPr lang="en-IN" sz="4000" b="1" baseline="30000" dirty="0" smtClean="0">
                <a:solidFill>
                  <a:srgbClr val="002060"/>
                </a:solidFill>
              </a:rPr>
              <a:t>th</a:t>
            </a:r>
            <a:r>
              <a:rPr lang="en-IN" sz="4000" b="1" dirty="0" smtClean="0">
                <a:solidFill>
                  <a:srgbClr val="002060"/>
                </a:solidFill>
              </a:rPr>
              <a:t> April, 2015 </a:t>
            </a:r>
            <a:br>
              <a:rPr lang="en-IN" sz="4000" b="1" dirty="0" smtClean="0">
                <a:solidFill>
                  <a:srgbClr val="002060"/>
                </a:solidFill>
              </a:rPr>
            </a:br>
            <a:r>
              <a:rPr lang="en-IN" sz="4000" b="1" dirty="0" err="1" smtClean="0">
                <a:solidFill>
                  <a:srgbClr val="002060"/>
                </a:solidFill>
              </a:rPr>
              <a:t>Derozio</a:t>
            </a:r>
            <a:r>
              <a:rPr lang="en-IN" sz="4000" b="1" dirty="0" smtClean="0">
                <a:solidFill>
                  <a:srgbClr val="002060"/>
                </a:solidFill>
              </a:rPr>
              <a:t> Hall </a:t>
            </a:r>
            <a:br>
              <a:rPr lang="en-IN" sz="4000" b="1" dirty="0" smtClean="0">
                <a:solidFill>
                  <a:srgbClr val="002060"/>
                </a:solidFill>
              </a:rPr>
            </a:br>
            <a:r>
              <a:rPr lang="en-IN" sz="4000" b="1" dirty="0" smtClean="0">
                <a:solidFill>
                  <a:srgbClr val="002060"/>
                </a:solidFill>
              </a:rPr>
              <a:t>Presidency University</a:t>
            </a:r>
            <a:endParaRPr lang="en-IN" sz="5400" b="1" dirty="0">
              <a:solidFill>
                <a:srgbClr val="002060"/>
              </a:solidFill>
            </a:endParaRPr>
          </a:p>
        </p:txBody>
      </p:sp>
      <p:sp>
        <p:nvSpPr>
          <p:cNvPr id="4" name="Date Placeholder 3"/>
          <p:cNvSpPr>
            <a:spLocks noGrp="1"/>
          </p:cNvSpPr>
          <p:nvPr>
            <p:ph type="dt" sz="half" idx="10"/>
          </p:nvPr>
        </p:nvSpPr>
        <p:spPr/>
        <p:txBody>
          <a:bodyPr/>
          <a:lstStyle/>
          <a:p>
            <a:fld id="{39E89ADE-80FF-4A8F-81F4-2215BB8F0716}"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1</a:t>
            </a:fld>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0"/>
            <a:ext cx="8786874" cy="6858000"/>
          </a:xfrm>
        </p:spPr>
        <p:txBody>
          <a:bodyPr/>
          <a:lstStyle/>
          <a:p>
            <a:pPr>
              <a:buFont typeface="Wingdings" pitchFamily="2" charset="2"/>
              <a:buChar char="ü"/>
            </a:pPr>
            <a:r>
              <a:rPr lang="en-IN" sz="3600" b="1" dirty="0" smtClean="0"/>
              <a:t>Admission Committee details, </a:t>
            </a:r>
            <a:r>
              <a:rPr lang="en-IN" sz="3600" b="1" dirty="0" err="1" smtClean="0"/>
              <a:t>viz</a:t>
            </a:r>
            <a:r>
              <a:rPr lang="en-IN" sz="3600" b="1" dirty="0" smtClean="0"/>
              <a:t>, name, telephone no. &amp; e-mail etc.;</a:t>
            </a:r>
          </a:p>
          <a:p>
            <a:pPr>
              <a:buFont typeface="Wingdings" pitchFamily="2" charset="2"/>
              <a:buChar char="ü"/>
            </a:pPr>
            <a:r>
              <a:rPr lang="en-IN" sz="3600" b="1" dirty="0" smtClean="0"/>
              <a:t>Whether Test Run of Software has been done or not;</a:t>
            </a:r>
          </a:p>
          <a:p>
            <a:pPr>
              <a:buFont typeface="Wingdings" pitchFamily="2" charset="2"/>
              <a:buChar char="ü"/>
            </a:pPr>
            <a:r>
              <a:rPr lang="en-IN" sz="3600" b="1" dirty="0" smtClean="0">
                <a:solidFill>
                  <a:srgbClr val="C00000"/>
                </a:solidFill>
              </a:rPr>
              <a:t>Whether option for re-starting admission process manually has been kept in case of any </a:t>
            </a:r>
            <a:r>
              <a:rPr lang="en-IN" sz="3600" b="1" i="1" dirty="0" smtClean="0">
                <a:solidFill>
                  <a:srgbClr val="C00000"/>
                </a:solidFill>
              </a:rPr>
              <a:t>MECHANICAL/ ELECTRONIC  FAILURE;</a:t>
            </a:r>
          </a:p>
          <a:p>
            <a:pPr>
              <a:buFont typeface="Wingdings" pitchFamily="2" charset="2"/>
              <a:buChar char="ü"/>
            </a:pPr>
            <a:r>
              <a:rPr lang="en-IN" sz="3600" b="1" i="1" dirty="0" smtClean="0">
                <a:solidFill>
                  <a:srgbClr val="0070C0"/>
                </a:solidFill>
              </a:rPr>
              <a:t>Personal contact No. (Mobile/Land/e-mail) of Principals / OICs/ TICs of colleges &amp; Inspectors of Colleges, Registrars of universities for running HED’s HELPLINE.</a:t>
            </a:r>
          </a:p>
          <a:p>
            <a:endParaRPr lang="en-IN" dirty="0"/>
          </a:p>
        </p:txBody>
      </p:sp>
      <p:sp>
        <p:nvSpPr>
          <p:cNvPr id="5" name="Date Placeholder 4"/>
          <p:cNvSpPr>
            <a:spLocks noGrp="1"/>
          </p:cNvSpPr>
          <p:nvPr>
            <p:ph type="dt" sz="half" idx="10"/>
          </p:nvPr>
        </p:nvSpPr>
        <p:spPr/>
        <p:txBody>
          <a:bodyPr/>
          <a:lstStyle/>
          <a:p>
            <a:fld id="{343AFD9B-5305-4DDE-A6F2-407FAE1A67F6}" type="datetime1">
              <a:rPr lang="en-US" smtClean="0"/>
              <a:pPr/>
              <a:t>4/9/2015</a:t>
            </a:fld>
            <a:endParaRPr lang="en-IN"/>
          </a:p>
        </p:txBody>
      </p:sp>
      <p:sp>
        <p:nvSpPr>
          <p:cNvPr id="6" name="Slide Number Placeholder 5"/>
          <p:cNvSpPr>
            <a:spLocks noGrp="1"/>
          </p:cNvSpPr>
          <p:nvPr>
            <p:ph type="sldNum" sz="quarter" idx="12"/>
          </p:nvPr>
        </p:nvSpPr>
        <p:spPr/>
        <p:txBody>
          <a:bodyPr/>
          <a:lstStyle/>
          <a:p>
            <a:fld id="{630F88E2-E3AD-4EC2-BCB6-ECC7F1C08804}" type="slidenum">
              <a:rPr lang="en-IN" smtClean="0"/>
              <a:pPr/>
              <a:t>10</a:t>
            </a:fld>
            <a:endParaRPr lang="en-IN"/>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214290"/>
            <a:ext cx="8858312" cy="6500858"/>
          </a:xfrm>
        </p:spPr>
        <p:txBody>
          <a:bodyPr>
            <a:normAutofit fontScale="92500" lnSpcReduction="10000"/>
          </a:bodyPr>
          <a:lstStyle/>
          <a:p>
            <a:r>
              <a:rPr lang="en-IN" b="1" dirty="0" smtClean="0">
                <a:solidFill>
                  <a:srgbClr val="C00000"/>
                </a:solidFill>
              </a:rPr>
              <a:t>Every college / university  will  have to create additional 17% reserved seats within A.Y. 2020-21 to obtain reservation @10% for OBC-A &amp; 7% for OBC-B);</a:t>
            </a:r>
          </a:p>
          <a:p>
            <a:r>
              <a:rPr lang="en-IN" b="1" dirty="0" smtClean="0"/>
              <a:t> Accordingly, every college / university, subject to practicability, has increased seats in UG / PG courses for OBC students in the last A.Y;</a:t>
            </a:r>
          </a:p>
          <a:p>
            <a:r>
              <a:rPr lang="en-IN" b="1" dirty="0" smtClean="0"/>
              <a:t> Every college / university will need to create additional seats for A.Y. 2015-16 also without curtailing no. of unreserved seats;</a:t>
            </a:r>
          </a:p>
          <a:p>
            <a:r>
              <a:rPr lang="en-IN" b="1" dirty="0" smtClean="0"/>
              <a:t>Proportionate increase of seats for SC/ST students will also be done so that out of total no. of available seats for each course, 22% seats for SC students &amp; 6% seats for ST students are reserved; </a:t>
            </a:r>
          </a:p>
          <a:p>
            <a:endParaRPr lang="en-IN" dirty="0"/>
          </a:p>
        </p:txBody>
      </p:sp>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11</a:t>
            </a:fld>
            <a:endParaRPr lang="en-IN"/>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357166"/>
            <a:ext cx="8572560" cy="6000792"/>
          </a:xfrm>
        </p:spPr>
        <p:txBody>
          <a:bodyPr>
            <a:normAutofit lnSpcReduction="10000"/>
          </a:bodyPr>
          <a:lstStyle/>
          <a:p>
            <a:r>
              <a:rPr lang="en-IN" b="1" dirty="0" smtClean="0">
                <a:solidFill>
                  <a:srgbClr val="002060"/>
                </a:solidFill>
              </a:rPr>
              <a:t>Every college / university  will publish on  the website no. of seats reserved for SC/ST/OBC-A/OBC-B/PH students for each </a:t>
            </a:r>
            <a:r>
              <a:rPr lang="en-IN" b="1" dirty="0" err="1" smtClean="0">
                <a:solidFill>
                  <a:srgbClr val="002060"/>
                </a:solidFill>
              </a:rPr>
              <a:t>Hons</a:t>
            </a:r>
            <a:r>
              <a:rPr lang="en-IN" b="1" dirty="0" smtClean="0">
                <a:solidFill>
                  <a:srgbClr val="002060"/>
                </a:solidFill>
              </a:rPr>
              <a:t>. course / U.G. General Course / P.G. Course;</a:t>
            </a:r>
          </a:p>
          <a:p>
            <a:r>
              <a:rPr lang="en-US" b="1" dirty="0" smtClean="0">
                <a:solidFill>
                  <a:srgbClr val="C00000"/>
                </a:solidFill>
              </a:rPr>
              <a:t>If some of the reserved seats remain vacant  after admission process, ‘Due Procedure’ for de-reservation of vacant seats must be followed before offering those seats to General candidates;</a:t>
            </a:r>
          </a:p>
          <a:p>
            <a:r>
              <a:rPr lang="en-US" b="1" dirty="0" smtClean="0">
                <a:solidFill>
                  <a:srgbClr val="002060"/>
                </a:solidFill>
              </a:rPr>
              <a:t>Any case of violation of  the W.B. State Higher Educational Institutions  (Reservation in Admission) Act, 2013 shall be viewed seriously;</a:t>
            </a:r>
            <a:endParaRPr lang="en-IN" b="1" dirty="0" smtClean="0">
              <a:solidFill>
                <a:srgbClr val="002060"/>
              </a:solidFill>
            </a:endParaRPr>
          </a:p>
          <a:p>
            <a:endParaRPr lang="en-IN" dirty="0">
              <a:solidFill>
                <a:srgbClr val="002060"/>
              </a:solidFill>
            </a:endParaRPr>
          </a:p>
        </p:txBody>
      </p:sp>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12</a:t>
            </a:fld>
            <a:endParaRPr lang="en-I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i="1" dirty="0" smtClean="0">
                <a:solidFill>
                  <a:srgbClr val="C00000"/>
                </a:solidFill>
              </a:rPr>
              <a:t>HELPLINE</a:t>
            </a:r>
            <a:endParaRPr lang="en-IN" b="1" i="1" dirty="0">
              <a:solidFill>
                <a:srgbClr val="C00000"/>
              </a:solidFill>
            </a:endParaRPr>
          </a:p>
        </p:txBody>
      </p:sp>
      <p:sp>
        <p:nvSpPr>
          <p:cNvPr id="3" name="Content Placeholder 2"/>
          <p:cNvSpPr>
            <a:spLocks noGrp="1"/>
          </p:cNvSpPr>
          <p:nvPr>
            <p:ph idx="1"/>
          </p:nvPr>
        </p:nvSpPr>
        <p:spPr>
          <a:xfrm>
            <a:off x="0" y="1214422"/>
            <a:ext cx="9144000" cy="5286412"/>
          </a:xfrm>
        </p:spPr>
        <p:txBody>
          <a:bodyPr/>
          <a:lstStyle/>
          <a:p>
            <a:r>
              <a:rPr lang="en-IN" b="1" dirty="0" smtClean="0"/>
              <a:t>During the Admission Season the Higher Education Department will run a HELPLINE; </a:t>
            </a:r>
          </a:p>
          <a:p>
            <a:r>
              <a:rPr lang="en-IN" b="1" dirty="0" smtClean="0"/>
              <a:t>HELPLINE will monitor and review the admission process for assistance of students &amp; redressal of grievances;</a:t>
            </a:r>
          </a:p>
          <a:p>
            <a:r>
              <a:rPr lang="en-IN" b="1" i="1" dirty="0" smtClean="0">
                <a:solidFill>
                  <a:srgbClr val="C00000"/>
                </a:solidFill>
              </a:rPr>
              <a:t>Information sheet along with Personal contact No. (Mobile/Land/e-mail) of Principals / OICs/ TICs of colleges &amp; Inspectors of Colleges, Registrars of universities will be required for running HELPLINE.</a:t>
            </a:r>
          </a:p>
          <a:p>
            <a:endParaRPr lang="en-IN" dirty="0" smtClean="0"/>
          </a:p>
          <a:p>
            <a:endParaRPr lang="en-IN" dirty="0" smtClean="0"/>
          </a:p>
          <a:p>
            <a:endParaRPr lang="en-IN" dirty="0"/>
          </a:p>
        </p:txBody>
      </p:sp>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13</a:t>
            </a:fld>
            <a:endParaRPr lang="en-IN"/>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28736"/>
            <a:ext cx="7772400" cy="3571899"/>
          </a:xfrm>
        </p:spPr>
        <p:txBody>
          <a:bodyPr>
            <a:noAutofit/>
          </a:bodyPr>
          <a:lstStyle/>
          <a:p>
            <a:r>
              <a:rPr lang="en-IN" sz="5400" b="1" dirty="0" smtClean="0">
                <a:solidFill>
                  <a:srgbClr val="C00000"/>
                </a:solidFill>
              </a:rPr>
              <a:t>Admission into B.Ed /</a:t>
            </a:r>
            <a:r>
              <a:rPr lang="en-IN" sz="5400" b="1" dirty="0" err="1" smtClean="0">
                <a:solidFill>
                  <a:srgbClr val="C00000"/>
                </a:solidFill>
              </a:rPr>
              <a:t>B.P.Ed</a:t>
            </a:r>
            <a:r>
              <a:rPr lang="en-IN" sz="5400" b="1" dirty="0" smtClean="0">
                <a:solidFill>
                  <a:srgbClr val="C00000"/>
                </a:solidFill>
              </a:rPr>
              <a:t>/ </a:t>
            </a:r>
            <a:r>
              <a:rPr lang="en-IN" sz="5400" b="1" dirty="0" err="1" smtClean="0">
                <a:solidFill>
                  <a:srgbClr val="C00000"/>
                </a:solidFill>
              </a:rPr>
              <a:t>M.Ed</a:t>
            </a:r>
            <a:r>
              <a:rPr lang="en-IN" sz="5400" b="1" dirty="0" smtClean="0">
                <a:solidFill>
                  <a:srgbClr val="C00000"/>
                </a:solidFill>
              </a:rPr>
              <a:t>/ </a:t>
            </a:r>
            <a:r>
              <a:rPr lang="en-IN" sz="5400" b="1" dirty="0" err="1" smtClean="0">
                <a:solidFill>
                  <a:srgbClr val="C00000"/>
                </a:solidFill>
              </a:rPr>
              <a:t>M.P.Ed</a:t>
            </a:r>
            <a:r>
              <a:rPr lang="en-IN" sz="5400" b="1" dirty="0" smtClean="0">
                <a:solidFill>
                  <a:srgbClr val="C00000"/>
                </a:solidFill>
              </a:rPr>
              <a:t> colleges /courses for the Academic Year 2015-16</a:t>
            </a:r>
            <a:endParaRPr lang="en-IN" sz="5400" b="1" dirty="0">
              <a:solidFill>
                <a:srgbClr val="C00000"/>
              </a:solidFill>
            </a:endParaRPr>
          </a:p>
        </p:txBody>
      </p:sp>
      <p:sp>
        <p:nvSpPr>
          <p:cNvPr id="4" name="Date Placeholder 3"/>
          <p:cNvSpPr>
            <a:spLocks noGrp="1"/>
          </p:cNvSpPr>
          <p:nvPr>
            <p:ph type="dt" sz="half" idx="10"/>
          </p:nvPr>
        </p:nvSpPr>
        <p:spPr/>
        <p:txBody>
          <a:bodyPr/>
          <a:lstStyle/>
          <a:p>
            <a:fld id="{E313FD7D-426E-4B02-AD22-DF353A63B81D}"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14</a:t>
            </a:fld>
            <a:endParaRPr lang="en-IN"/>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57166"/>
            <a:ext cx="9144000" cy="6072230"/>
          </a:xfrm>
        </p:spPr>
        <p:txBody>
          <a:bodyPr>
            <a:normAutofit/>
          </a:bodyPr>
          <a:lstStyle/>
          <a:p>
            <a:r>
              <a:rPr lang="en-IN" b="1" dirty="0" smtClean="0">
                <a:solidFill>
                  <a:srgbClr val="FF0000"/>
                </a:solidFill>
              </a:rPr>
              <a:t>Govt / Govt-aided colleges &amp; universities, </a:t>
            </a:r>
            <a:r>
              <a:rPr lang="en-IN" b="1" dirty="0" smtClean="0"/>
              <a:t>offering B.Ed/ </a:t>
            </a:r>
            <a:r>
              <a:rPr lang="en-IN" b="1" dirty="0" err="1" smtClean="0"/>
              <a:t>B.P.Ed</a:t>
            </a:r>
            <a:r>
              <a:rPr lang="en-IN" b="1" dirty="0" smtClean="0"/>
              <a:t>/ </a:t>
            </a:r>
            <a:r>
              <a:rPr lang="en-IN" b="1" dirty="0" err="1" smtClean="0"/>
              <a:t>M.Ed</a:t>
            </a:r>
            <a:r>
              <a:rPr lang="en-IN" b="1" dirty="0" smtClean="0"/>
              <a:t>/ </a:t>
            </a:r>
            <a:r>
              <a:rPr lang="en-IN" b="1" dirty="0" err="1" smtClean="0"/>
              <a:t>M.P.Ed</a:t>
            </a:r>
            <a:r>
              <a:rPr lang="en-IN" b="1" dirty="0" smtClean="0"/>
              <a:t> courses, will conduct on-line admission process on stand alone basis;</a:t>
            </a:r>
          </a:p>
          <a:p>
            <a:r>
              <a:rPr lang="en-IN" b="1" dirty="0" smtClean="0">
                <a:solidFill>
                  <a:srgbClr val="FF0000"/>
                </a:solidFill>
              </a:rPr>
              <a:t>For self-financed Teachers’ Training colleges</a:t>
            </a:r>
            <a:r>
              <a:rPr lang="en-IN" b="1" dirty="0" smtClean="0"/>
              <a:t>, counselling for admission  will be done centrally by the affiliating university through on-line or off-line mode;</a:t>
            </a:r>
          </a:p>
          <a:p>
            <a:r>
              <a:rPr lang="en-IN" b="1" dirty="0" smtClean="0">
                <a:solidFill>
                  <a:srgbClr val="FF0000"/>
                </a:solidFill>
              </a:rPr>
              <a:t>Decision on </a:t>
            </a:r>
            <a:r>
              <a:rPr lang="en-IN" b="1" dirty="0" smtClean="0"/>
              <a:t>whether central counselling will be on-line or off-line will be taken by the affiliating university – </a:t>
            </a:r>
            <a:r>
              <a:rPr lang="en-IN" b="1" dirty="0" smtClean="0">
                <a:solidFill>
                  <a:srgbClr val="C00000"/>
                </a:solidFill>
              </a:rPr>
              <a:t>order issued by H.E. Deptt.  vide this Deptt. No. 239-Edn (CS) dt.16.03.2015</a:t>
            </a:r>
            <a:endParaRPr lang="en-IN" b="1" dirty="0">
              <a:solidFill>
                <a:srgbClr val="C00000"/>
              </a:solidFill>
            </a:endParaRPr>
          </a:p>
        </p:txBody>
      </p:sp>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15</a:t>
            </a:fld>
            <a:endParaRPr lang="en-IN"/>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715436" cy="6215106"/>
          </a:xfrm>
        </p:spPr>
        <p:txBody>
          <a:bodyPr>
            <a:normAutofit/>
          </a:bodyPr>
          <a:lstStyle/>
          <a:p>
            <a:r>
              <a:rPr lang="en-IN" b="1" dirty="0" smtClean="0">
                <a:solidFill>
                  <a:srgbClr val="FF0000"/>
                </a:solidFill>
              </a:rPr>
              <a:t>50% of the seats in Govt. / Govt.-aided B.Ed colleges / B.Ed. </a:t>
            </a:r>
            <a:r>
              <a:rPr lang="en-IN" b="1" dirty="0" err="1" smtClean="0">
                <a:solidFill>
                  <a:srgbClr val="FF0000"/>
                </a:solidFill>
              </a:rPr>
              <a:t>Deptts</a:t>
            </a:r>
            <a:r>
              <a:rPr lang="en-IN" b="1" dirty="0" smtClean="0">
                <a:solidFill>
                  <a:srgbClr val="FF0000"/>
                </a:solidFill>
              </a:rPr>
              <a:t>. of universities  </a:t>
            </a:r>
            <a:r>
              <a:rPr lang="en-IN" b="1" dirty="0" smtClean="0"/>
              <a:t>are to be reserved for untrained in-service/ deputed teachers of classes IX – XII;</a:t>
            </a:r>
          </a:p>
          <a:p>
            <a:r>
              <a:rPr lang="en-IN" b="1" dirty="0" smtClean="0"/>
              <a:t>If seats reserved for deputed teachers are not filled up fully, </a:t>
            </a:r>
            <a:r>
              <a:rPr lang="en-IN" b="1" dirty="0" smtClean="0">
                <a:solidFill>
                  <a:srgbClr val="FF0000"/>
                </a:solidFill>
              </a:rPr>
              <a:t>the vacant seats may be de-reserved and offered to freshers, </a:t>
            </a:r>
            <a:r>
              <a:rPr lang="en-IN" b="1" dirty="0" smtClean="0"/>
              <a:t>with prior  written approval of the affiliating university;</a:t>
            </a:r>
          </a:p>
          <a:p>
            <a:r>
              <a:rPr lang="en-IN" b="1" dirty="0" smtClean="0">
                <a:solidFill>
                  <a:srgbClr val="FF0000"/>
                </a:solidFill>
              </a:rPr>
              <a:t>For self-financing B.Ed. Colleges, 20% seats </a:t>
            </a:r>
            <a:r>
              <a:rPr lang="en-IN" b="1" dirty="0" smtClean="0"/>
              <a:t>are to be reserved for untrained in-service deputed teachers ;</a:t>
            </a:r>
            <a:endParaRPr lang="en-IN" b="1" dirty="0">
              <a:solidFill>
                <a:srgbClr val="C00000"/>
              </a:solidFill>
            </a:endParaRPr>
          </a:p>
        </p:txBody>
      </p:sp>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16</a:t>
            </a:fld>
            <a:endParaRPr lang="en-IN"/>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715436" cy="6357982"/>
          </a:xfrm>
        </p:spPr>
        <p:txBody>
          <a:bodyPr>
            <a:normAutofit/>
          </a:bodyPr>
          <a:lstStyle/>
          <a:p>
            <a:pPr>
              <a:spcAft>
                <a:spcPts val="1200"/>
              </a:spcAft>
            </a:pPr>
            <a:r>
              <a:rPr lang="en-IN" b="1" dirty="0" smtClean="0"/>
              <a:t>In the event of these </a:t>
            </a:r>
            <a:r>
              <a:rPr lang="en-IN" b="1" dirty="0" smtClean="0">
                <a:solidFill>
                  <a:srgbClr val="FF0000"/>
                </a:solidFill>
              </a:rPr>
              <a:t>seats of self-financing colleges remaining vacant / not filled up,</a:t>
            </a:r>
            <a:r>
              <a:rPr lang="en-IN" b="1" dirty="0" smtClean="0"/>
              <a:t> those may be de-reserved and offered to freshers with prior approval of the affiliating university;</a:t>
            </a:r>
          </a:p>
          <a:p>
            <a:pPr>
              <a:spcAft>
                <a:spcPts val="1200"/>
              </a:spcAft>
            </a:pPr>
            <a:r>
              <a:rPr lang="en-IN" b="1" dirty="0" smtClean="0">
                <a:solidFill>
                  <a:srgbClr val="FF0000"/>
                </a:solidFill>
              </a:rPr>
              <a:t>The ratio for HOME university students and OTHER university students shall be 80:20 </a:t>
            </a:r>
            <a:r>
              <a:rPr lang="en-IN" b="1" dirty="0" smtClean="0"/>
              <a:t>- order issued by </a:t>
            </a:r>
            <a:r>
              <a:rPr lang="en-IN" b="1" dirty="0" err="1" smtClean="0"/>
              <a:t>H.E.Deptt</a:t>
            </a:r>
            <a:r>
              <a:rPr lang="en-IN" b="1" dirty="0" smtClean="0"/>
              <a:t>. vide this Deptt. No.330-Edn(CS) </a:t>
            </a:r>
            <a:r>
              <a:rPr lang="en-IN" b="1" dirty="0" err="1" smtClean="0"/>
              <a:t>dt</a:t>
            </a:r>
            <a:r>
              <a:rPr lang="en-IN" b="1" dirty="0" smtClean="0"/>
              <a:t>. 06.04.2015</a:t>
            </a:r>
          </a:p>
          <a:p>
            <a:r>
              <a:rPr lang="en-IN" b="1" dirty="0" smtClean="0">
                <a:solidFill>
                  <a:srgbClr val="FF0000"/>
                </a:solidFill>
              </a:rPr>
              <a:t>A Curriculum Committee </a:t>
            </a:r>
            <a:r>
              <a:rPr lang="en-IN" b="1" dirty="0" smtClean="0"/>
              <a:t>has been constituted by H.E. Deptt vide No. 329-Edn(CS) </a:t>
            </a:r>
            <a:r>
              <a:rPr lang="en-IN" b="1" dirty="0" err="1" smtClean="0"/>
              <a:t>dt</a:t>
            </a:r>
            <a:r>
              <a:rPr lang="en-IN" b="1" dirty="0" smtClean="0"/>
              <a:t>. 06.04.2015</a:t>
            </a:r>
            <a:endParaRPr lang="en-IN" dirty="0" smtClean="0"/>
          </a:p>
          <a:p>
            <a:endParaRPr lang="en-IN" b="1" dirty="0"/>
          </a:p>
        </p:txBody>
      </p:sp>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17</a:t>
            </a:fld>
            <a:endParaRPr lang="en-IN"/>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715436" cy="6215106"/>
          </a:xfrm>
        </p:spPr>
        <p:txBody>
          <a:bodyPr>
            <a:normAutofit/>
          </a:bodyPr>
          <a:lstStyle/>
          <a:p>
            <a:pPr>
              <a:spcAft>
                <a:spcPts val="1200"/>
              </a:spcAft>
            </a:pPr>
            <a:r>
              <a:rPr lang="en-IN" sz="3600" b="1" dirty="0" smtClean="0"/>
              <a:t>This Committee will recommend </a:t>
            </a:r>
            <a:r>
              <a:rPr lang="en-IN" sz="3600" b="1" dirty="0" smtClean="0">
                <a:solidFill>
                  <a:srgbClr val="FF0000"/>
                </a:solidFill>
              </a:rPr>
              <a:t>a uniform curriculum for all B.Ed./ </a:t>
            </a:r>
            <a:r>
              <a:rPr lang="en-IN" sz="3600" b="1" dirty="0" err="1" smtClean="0">
                <a:solidFill>
                  <a:srgbClr val="FF0000"/>
                </a:solidFill>
              </a:rPr>
              <a:t>B.P.Ed</a:t>
            </a:r>
            <a:r>
              <a:rPr lang="en-IN" sz="3600" b="1" dirty="0" smtClean="0">
                <a:solidFill>
                  <a:srgbClr val="FF0000"/>
                </a:solidFill>
              </a:rPr>
              <a:t>./ M.Ed. / </a:t>
            </a:r>
            <a:r>
              <a:rPr lang="en-IN" sz="3600" b="1" dirty="0" err="1" smtClean="0">
                <a:solidFill>
                  <a:srgbClr val="FF0000"/>
                </a:solidFill>
              </a:rPr>
              <a:t>M.P.Ed</a:t>
            </a:r>
            <a:r>
              <a:rPr lang="en-IN" sz="3600" b="1" dirty="0" smtClean="0">
                <a:solidFill>
                  <a:srgbClr val="FF0000"/>
                </a:solidFill>
              </a:rPr>
              <a:t>. Institutions</a:t>
            </a:r>
            <a:r>
              <a:rPr lang="en-IN" sz="3600" b="1" dirty="0" smtClean="0"/>
              <a:t> of this State and submit to Government for consideration ;</a:t>
            </a:r>
          </a:p>
          <a:p>
            <a:pPr>
              <a:spcAft>
                <a:spcPts val="1200"/>
              </a:spcAft>
            </a:pPr>
            <a:r>
              <a:rPr lang="en-IN" sz="3600" b="1" dirty="0" smtClean="0">
                <a:solidFill>
                  <a:srgbClr val="FF0000"/>
                </a:solidFill>
              </a:rPr>
              <a:t>Dr. </a:t>
            </a:r>
            <a:r>
              <a:rPr lang="en-IN" sz="3600" b="1" dirty="0" err="1" smtClean="0">
                <a:solidFill>
                  <a:srgbClr val="FF0000"/>
                </a:solidFill>
              </a:rPr>
              <a:t>Mita</a:t>
            </a:r>
            <a:r>
              <a:rPr lang="en-IN" sz="3600" b="1" dirty="0" smtClean="0">
                <a:solidFill>
                  <a:srgbClr val="FF0000"/>
                </a:solidFill>
              </a:rPr>
              <a:t> </a:t>
            </a:r>
            <a:r>
              <a:rPr lang="en-IN" sz="3600" b="1" dirty="0" err="1" smtClean="0">
                <a:solidFill>
                  <a:srgbClr val="FF0000"/>
                </a:solidFill>
              </a:rPr>
              <a:t>Banerjee</a:t>
            </a:r>
            <a:r>
              <a:rPr lang="en-IN" sz="3600" b="1" dirty="0" smtClean="0">
                <a:solidFill>
                  <a:srgbClr val="FF0000"/>
                </a:solidFill>
              </a:rPr>
              <a:t>, V.C. </a:t>
            </a:r>
            <a:r>
              <a:rPr lang="en-IN" sz="2000" b="1" dirty="0" smtClean="0">
                <a:solidFill>
                  <a:srgbClr val="FF0000"/>
                </a:solidFill>
              </a:rPr>
              <a:t>(+919830120890) </a:t>
            </a:r>
            <a:r>
              <a:rPr lang="en-IN" sz="3600" b="1" dirty="0" smtClean="0">
                <a:solidFill>
                  <a:srgbClr val="FF0000"/>
                </a:solidFill>
              </a:rPr>
              <a:t> of W.B. University of Teachers’ Training, Education Planning &amp; Administration will chair the Committee;</a:t>
            </a:r>
          </a:p>
          <a:p>
            <a:pPr>
              <a:spcAft>
                <a:spcPts val="1200"/>
              </a:spcAft>
            </a:pPr>
            <a:r>
              <a:rPr lang="en-IN" sz="3600" b="1" dirty="0" smtClean="0"/>
              <a:t>The Committee has been advised to submit the Report within 4 weeks;</a:t>
            </a:r>
            <a:endParaRPr lang="en-IN" sz="3600" dirty="0"/>
          </a:p>
        </p:txBody>
      </p:sp>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18</a:t>
            </a:fld>
            <a:endParaRPr lang="en-IN"/>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14290"/>
            <a:ext cx="9144000" cy="6215106"/>
          </a:xfrm>
        </p:spPr>
        <p:txBody>
          <a:bodyPr>
            <a:normAutofit fontScale="92500"/>
          </a:bodyPr>
          <a:lstStyle/>
          <a:p>
            <a:pPr>
              <a:spcAft>
                <a:spcPts val="1200"/>
              </a:spcAft>
            </a:pPr>
            <a:r>
              <a:rPr lang="en-IN" sz="3600" b="1" dirty="0" smtClean="0"/>
              <a:t>Considering the requirements of NCTE Regulations, 2014, </a:t>
            </a:r>
            <a:r>
              <a:rPr lang="en-IN" sz="3600" b="1" dirty="0" smtClean="0">
                <a:solidFill>
                  <a:srgbClr val="FF0000"/>
                </a:solidFill>
              </a:rPr>
              <a:t>fee structure of self-financing colleges offering </a:t>
            </a:r>
            <a:r>
              <a:rPr lang="en-IN" sz="3600" b="1" dirty="0" err="1" smtClean="0">
                <a:solidFill>
                  <a:srgbClr val="FF0000"/>
                </a:solidFill>
              </a:rPr>
              <a:t>B.Ed</a:t>
            </a:r>
            <a:r>
              <a:rPr lang="en-IN" sz="3600" b="1" dirty="0" smtClean="0">
                <a:solidFill>
                  <a:srgbClr val="FF0000"/>
                </a:solidFill>
              </a:rPr>
              <a:t>/</a:t>
            </a:r>
            <a:r>
              <a:rPr lang="en-IN" sz="3600" b="1" dirty="0" err="1" smtClean="0">
                <a:solidFill>
                  <a:srgbClr val="FF0000"/>
                </a:solidFill>
              </a:rPr>
              <a:t>B.P.Ed</a:t>
            </a:r>
            <a:r>
              <a:rPr lang="en-IN" sz="3600" b="1" dirty="0" smtClean="0">
                <a:solidFill>
                  <a:srgbClr val="FF0000"/>
                </a:solidFill>
              </a:rPr>
              <a:t> / </a:t>
            </a:r>
            <a:r>
              <a:rPr lang="en-IN" sz="3600" b="1" dirty="0" err="1" smtClean="0">
                <a:solidFill>
                  <a:srgbClr val="FF0000"/>
                </a:solidFill>
              </a:rPr>
              <a:t>M.Ed</a:t>
            </a:r>
            <a:r>
              <a:rPr lang="en-IN" sz="3600" b="1" dirty="0" smtClean="0">
                <a:solidFill>
                  <a:srgbClr val="FF0000"/>
                </a:solidFill>
              </a:rPr>
              <a:t>/</a:t>
            </a:r>
            <a:r>
              <a:rPr lang="en-IN" sz="3600" b="1" dirty="0" err="1" smtClean="0">
                <a:solidFill>
                  <a:srgbClr val="FF0000"/>
                </a:solidFill>
              </a:rPr>
              <a:t>M.P.Ed</a:t>
            </a:r>
            <a:r>
              <a:rPr lang="en-IN" sz="3600" b="1" dirty="0" smtClean="0">
                <a:solidFill>
                  <a:srgbClr val="FF0000"/>
                </a:solidFill>
              </a:rPr>
              <a:t>  two year program has been revised </a:t>
            </a:r>
            <a:r>
              <a:rPr lang="en-IN" sz="3600" b="1" dirty="0" smtClean="0"/>
              <a:t>vide H.E. Deptt no.346-Edn(CS) </a:t>
            </a:r>
            <a:r>
              <a:rPr lang="en-IN" sz="3600" b="1" dirty="0" err="1" smtClean="0"/>
              <a:t>dt</a:t>
            </a:r>
            <a:r>
              <a:rPr lang="en-IN" sz="3600" b="1" dirty="0" smtClean="0"/>
              <a:t> 08.04.2015;</a:t>
            </a:r>
          </a:p>
          <a:p>
            <a:pPr>
              <a:spcAft>
                <a:spcPts val="1200"/>
              </a:spcAft>
            </a:pPr>
            <a:r>
              <a:rPr lang="en-IN" sz="3600" b="1" dirty="0" smtClean="0"/>
              <a:t>Annual Fee per student </a:t>
            </a:r>
            <a:r>
              <a:rPr lang="en-IN" sz="3600" b="1" dirty="0" smtClean="0"/>
              <a:t>may </a:t>
            </a:r>
            <a:r>
              <a:rPr lang="en-IN" sz="3600" b="1" dirty="0" smtClean="0"/>
              <a:t>be </a:t>
            </a:r>
            <a:r>
              <a:rPr lang="en-IN" sz="3600" b="1" dirty="0" smtClean="0"/>
              <a:t>upto </a:t>
            </a:r>
            <a:r>
              <a:rPr lang="en-IN" sz="3600" b="1" dirty="0" smtClean="0">
                <a:solidFill>
                  <a:srgbClr val="FF0000"/>
                </a:solidFill>
              </a:rPr>
              <a:t>Rs.75000</a:t>
            </a:r>
            <a:r>
              <a:rPr lang="en-IN" sz="3600" b="1" dirty="0" smtClean="0">
                <a:solidFill>
                  <a:srgbClr val="FF0000"/>
                </a:solidFill>
              </a:rPr>
              <a:t>/- </a:t>
            </a:r>
            <a:r>
              <a:rPr lang="en-IN" sz="3600" b="1" dirty="0" smtClean="0"/>
              <a:t>inclusive of </a:t>
            </a:r>
            <a:r>
              <a:rPr lang="en-IN" sz="3600" b="1" dirty="0" smtClean="0">
                <a:solidFill>
                  <a:srgbClr val="FF0000"/>
                </a:solidFill>
              </a:rPr>
              <a:t>‘Development Fee’ </a:t>
            </a:r>
            <a:r>
              <a:rPr lang="en-IN" sz="3600" b="1" dirty="0" smtClean="0"/>
              <a:t>and a </a:t>
            </a:r>
            <a:r>
              <a:rPr lang="en-IN" sz="3600" b="1" dirty="0" smtClean="0">
                <a:solidFill>
                  <a:srgbClr val="FF0000"/>
                </a:solidFill>
              </a:rPr>
              <a:t>‘Refundable Caution Money’  of Rs.5000/-;</a:t>
            </a:r>
          </a:p>
          <a:p>
            <a:pPr>
              <a:spcAft>
                <a:spcPts val="1200"/>
              </a:spcAft>
            </a:pPr>
            <a:r>
              <a:rPr lang="en-IN" sz="3600" b="1" dirty="0" smtClean="0"/>
              <a:t>Hostel charges, where applicable, and examination fee may be realized separately;</a:t>
            </a:r>
          </a:p>
          <a:p>
            <a:endParaRPr lang="en-IN" dirty="0"/>
          </a:p>
        </p:txBody>
      </p:sp>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19</a:t>
            </a:fld>
            <a:endParaRPr lang="en-I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313FD7D-426E-4B02-AD22-DF353A63B81D}"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2</a:t>
            </a:fld>
            <a:endParaRPr lang="en-IN"/>
          </a:p>
        </p:txBody>
      </p:sp>
      <p:sp>
        <p:nvSpPr>
          <p:cNvPr id="6" name="Subtitle 2"/>
          <p:cNvSpPr>
            <a:spLocks noGrp="1"/>
          </p:cNvSpPr>
          <p:nvPr>
            <p:ph type="ctrTitle"/>
          </p:nvPr>
        </p:nvSpPr>
        <p:spPr>
          <a:xfrm>
            <a:off x="685800" y="714356"/>
            <a:ext cx="7772400" cy="5500726"/>
          </a:xfrm>
        </p:spPr>
        <p:txBody>
          <a:bodyPr>
            <a:normAutofit/>
          </a:bodyPr>
          <a:lstStyle/>
          <a:p>
            <a:r>
              <a:rPr lang="en-IN" sz="6000" b="1" dirty="0" smtClean="0">
                <a:solidFill>
                  <a:srgbClr val="C00000"/>
                </a:solidFill>
              </a:rPr>
              <a:t>Preparedness for on-line admissions for Academic Year 2015-16</a:t>
            </a:r>
            <a:endParaRPr lang="en-IN" sz="6000" b="1" dirty="0">
              <a:solidFill>
                <a:srgbClr val="C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85728"/>
            <a:ext cx="8715436" cy="6143668"/>
          </a:xfrm>
        </p:spPr>
        <p:txBody>
          <a:bodyPr>
            <a:normAutofit/>
          </a:bodyPr>
          <a:lstStyle/>
          <a:p>
            <a:pPr lvl="0">
              <a:spcAft>
                <a:spcPts val="1200"/>
              </a:spcAft>
            </a:pPr>
            <a:r>
              <a:rPr lang="en-IN" b="1" dirty="0" smtClean="0">
                <a:solidFill>
                  <a:srgbClr val="002060"/>
                </a:solidFill>
                <a:cs typeface="Times New Roman" pitchFamily="18" charset="0"/>
              </a:rPr>
              <a:t>It has been confirmed by NCTE (vide D.O.No.49-11/2015/NCTE/N&amp;S dated 12.03.2015 ) that unlike private institutions, </a:t>
            </a:r>
            <a:r>
              <a:rPr lang="en-IN" b="1" dirty="0" smtClean="0">
                <a:solidFill>
                  <a:srgbClr val="FF0000"/>
                </a:solidFill>
                <a:cs typeface="Times New Roman" pitchFamily="18" charset="0"/>
              </a:rPr>
              <a:t>the Govt. / Govt. -aided Institutions need not deposit any Endowment Fund </a:t>
            </a:r>
            <a:r>
              <a:rPr lang="en-IN" b="1" dirty="0" smtClean="0">
                <a:solidFill>
                  <a:srgbClr val="002060"/>
                </a:solidFill>
                <a:cs typeface="Times New Roman" pitchFamily="18" charset="0"/>
              </a:rPr>
              <a:t>&amp; </a:t>
            </a:r>
            <a:r>
              <a:rPr lang="en-IN" b="1" dirty="0" smtClean="0">
                <a:solidFill>
                  <a:srgbClr val="FF0000"/>
                </a:solidFill>
                <a:cs typeface="Times New Roman" pitchFamily="18" charset="0"/>
              </a:rPr>
              <a:t>Reserve Fund</a:t>
            </a:r>
            <a:r>
              <a:rPr lang="en-IN" b="1" dirty="0" smtClean="0">
                <a:solidFill>
                  <a:srgbClr val="002060"/>
                </a:solidFill>
                <a:cs typeface="Times New Roman" pitchFamily="18" charset="0"/>
              </a:rPr>
              <a:t>;</a:t>
            </a:r>
          </a:p>
          <a:p>
            <a:pPr>
              <a:spcAft>
                <a:spcPts val="1200"/>
              </a:spcAft>
            </a:pPr>
            <a:r>
              <a:rPr lang="en-US" b="1" dirty="0" smtClean="0">
                <a:solidFill>
                  <a:srgbClr val="002060"/>
                </a:solidFill>
              </a:rPr>
              <a:t>All the Govt. and Govt.-aided Teachers’ Training Institutions &amp; universities </a:t>
            </a:r>
            <a:r>
              <a:rPr lang="en-US" b="1" dirty="0" smtClean="0">
                <a:solidFill>
                  <a:srgbClr val="FF0000"/>
                </a:solidFill>
              </a:rPr>
              <a:t>will submit requirement  for creation of new teaching /non-teaching posts as per NCTE Regulations, 2014 </a:t>
            </a:r>
            <a:r>
              <a:rPr lang="en-US" b="1" dirty="0" smtClean="0">
                <a:solidFill>
                  <a:srgbClr val="002060"/>
                </a:solidFill>
              </a:rPr>
              <a:t>in the prescribed format (in XL format) along with soft copy </a:t>
            </a:r>
            <a:r>
              <a:rPr lang="en-US" b="1" dirty="0" smtClean="0">
                <a:solidFill>
                  <a:srgbClr val="FF0000"/>
                </a:solidFill>
              </a:rPr>
              <a:t>within 30</a:t>
            </a:r>
            <a:r>
              <a:rPr lang="en-US" b="1" baseline="30000" dirty="0" smtClean="0">
                <a:solidFill>
                  <a:srgbClr val="FF0000"/>
                </a:solidFill>
              </a:rPr>
              <a:t>th</a:t>
            </a:r>
            <a:r>
              <a:rPr lang="en-US" b="1" dirty="0" smtClean="0">
                <a:solidFill>
                  <a:srgbClr val="FF0000"/>
                </a:solidFill>
              </a:rPr>
              <a:t> April ,2015 to the </a:t>
            </a:r>
            <a:r>
              <a:rPr lang="en-US" b="1" dirty="0" err="1" smtClean="0">
                <a:solidFill>
                  <a:srgbClr val="FF0000"/>
                </a:solidFill>
              </a:rPr>
              <a:t>Deptt</a:t>
            </a:r>
            <a:r>
              <a:rPr lang="en-US" b="1" dirty="0" smtClean="0">
                <a:solidFill>
                  <a:srgbClr val="FF0000"/>
                </a:solidFill>
              </a:rPr>
              <a:t>.</a:t>
            </a:r>
          </a:p>
          <a:p>
            <a:pPr lvl="0"/>
            <a:endParaRPr lang="en-IN" b="1" dirty="0" smtClean="0">
              <a:solidFill>
                <a:srgbClr val="002060"/>
              </a:solidFill>
              <a:cs typeface="Times New Roman" pitchFamily="18" charset="0"/>
            </a:endParaRPr>
          </a:p>
          <a:p>
            <a:pPr lvl="0"/>
            <a:endParaRPr lang="en-IN" b="1" dirty="0" smtClean="0">
              <a:solidFill>
                <a:srgbClr val="002060"/>
              </a:solidFill>
              <a:latin typeface="Times New Roman" pitchFamily="18" charset="0"/>
              <a:cs typeface="Times New Roman" pitchFamily="18" charset="0"/>
            </a:endParaRPr>
          </a:p>
          <a:p>
            <a:endParaRPr lang="en-IN" dirty="0"/>
          </a:p>
        </p:txBody>
      </p:sp>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20</a:t>
            </a:fld>
            <a:endParaRPr lang="en-IN"/>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313FD7D-426E-4B02-AD22-DF353A63B81D}"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21</a:t>
            </a:fld>
            <a:endParaRPr lang="en-IN"/>
          </a:p>
        </p:txBody>
      </p:sp>
      <p:sp>
        <p:nvSpPr>
          <p:cNvPr id="6" name="Subtitle 2"/>
          <p:cNvSpPr>
            <a:spLocks noGrp="1"/>
          </p:cNvSpPr>
          <p:nvPr>
            <p:ph type="ctrTitle"/>
          </p:nvPr>
        </p:nvSpPr>
        <p:spPr>
          <a:xfrm>
            <a:off x="685800" y="1071546"/>
            <a:ext cx="7772400" cy="4357717"/>
          </a:xfrm>
        </p:spPr>
        <p:txBody>
          <a:bodyPr>
            <a:normAutofit fontScale="90000"/>
          </a:bodyPr>
          <a:lstStyle/>
          <a:p>
            <a:r>
              <a:rPr lang="en-US" b="1" dirty="0" smtClean="0">
                <a:solidFill>
                  <a:srgbClr val="FF0000"/>
                </a:solidFill>
              </a:rPr>
              <a:t>NAMES OF THE TEACHERS’ TRAINING INSTUTIONS ALREADY ALLOTTED FUND </a:t>
            </a:r>
            <a:br>
              <a:rPr lang="en-US" b="1" dirty="0" smtClean="0">
                <a:solidFill>
                  <a:srgbClr val="FF0000"/>
                </a:solidFill>
              </a:rPr>
            </a:br>
            <a:r>
              <a:rPr lang="en-US" b="1" dirty="0" smtClean="0">
                <a:solidFill>
                  <a:srgbClr val="FF0000"/>
                </a:solidFill>
              </a:rPr>
              <a:t>during </a:t>
            </a:r>
            <a:r>
              <a:rPr lang="en-US" sz="3600" b="1" dirty="0" smtClean="0">
                <a:solidFill>
                  <a:srgbClr val="FF0000"/>
                </a:solidFill>
              </a:rPr>
              <a:t>Financial year 2014-15 for additional built up /renovation/ book grant/ furniture grant etc.</a:t>
            </a:r>
            <a:r>
              <a:rPr lang="en-US" sz="4800" dirty="0" smtClean="0">
                <a:latin typeface="Times New Roman" pitchFamily="18" charset="0"/>
                <a:cs typeface="Times New Roman" pitchFamily="18" charset="0"/>
              </a:rPr>
              <a:t/>
            </a:r>
            <a:br>
              <a:rPr lang="en-US" sz="4800" dirty="0" smtClean="0">
                <a:latin typeface="Times New Roman" pitchFamily="18" charset="0"/>
                <a:cs typeface="Times New Roman" pitchFamily="18" charset="0"/>
              </a:rPr>
            </a:br>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B6A68-B5CC-40F3-8AE6-9B2A5AC16755}" type="datetime1">
              <a:rPr lang="en-US" smtClean="0"/>
              <a:pPr/>
              <a:t>4/9/2015</a:t>
            </a:fld>
            <a:endParaRPr lang="en-IN"/>
          </a:p>
        </p:txBody>
      </p:sp>
      <p:sp>
        <p:nvSpPr>
          <p:cNvPr id="3" name="Slide Number Placeholder 2"/>
          <p:cNvSpPr>
            <a:spLocks noGrp="1"/>
          </p:cNvSpPr>
          <p:nvPr>
            <p:ph type="sldNum" sz="quarter" idx="12"/>
          </p:nvPr>
        </p:nvSpPr>
        <p:spPr/>
        <p:txBody>
          <a:bodyPr/>
          <a:lstStyle/>
          <a:p>
            <a:fld id="{630F88E2-E3AD-4EC2-BCB6-ECC7F1C08804}" type="slidenum">
              <a:rPr lang="en-IN" smtClean="0"/>
              <a:pPr/>
              <a:t>22</a:t>
            </a:fld>
            <a:endParaRPr lang="en-IN"/>
          </a:p>
        </p:txBody>
      </p:sp>
      <p:graphicFrame>
        <p:nvGraphicFramePr>
          <p:cNvPr id="4" name="Table 3"/>
          <p:cNvGraphicFramePr>
            <a:graphicFrameLocks noGrp="1"/>
          </p:cNvGraphicFramePr>
          <p:nvPr/>
        </p:nvGraphicFramePr>
        <p:xfrm>
          <a:off x="428596" y="428603"/>
          <a:ext cx="8215371" cy="6408695"/>
        </p:xfrm>
        <a:graphic>
          <a:graphicData uri="http://schemas.openxmlformats.org/drawingml/2006/table">
            <a:tbl>
              <a:tblPr firstRow="1" bandRow="1">
                <a:tableStyleId>{5C22544A-7EE6-4342-B048-85BDC9FD1C3A}</a:tableStyleId>
              </a:tblPr>
              <a:tblGrid>
                <a:gridCol w="840209"/>
                <a:gridCol w="3267476"/>
                <a:gridCol w="2053843"/>
                <a:gridCol w="2053843"/>
              </a:tblGrid>
              <a:tr h="987376">
                <a:tc>
                  <a:txBody>
                    <a:bodyPr/>
                    <a:lstStyle/>
                    <a:p>
                      <a:r>
                        <a:rPr lang="en-US" dirty="0" err="1" smtClean="0"/>
                        <a:t>Sl</a:t>
                      </a:r>
                      <a:endParaRPr lang="en-US" dirty="0" smtClean="0"/>
                    </a:p>
                    <a:p>
                      <a:r>
                        <a:rPr lang="en-US" dirty="0" smtClean="0"/>
                        <a:t>.No</a:t>
                      </a:r>
                      <a:endParaRPr lang="en-US" dirty="0"/>
                    </a:p>
                  </a:txBody>
                  <a:tcPr/>
                </a:tc>
                <a:tc>
                  <a:txBody>
                    <a:bodyPr/>
                    <a:lstStyle/>
                    <a:p>
                      <a:r>
                        <a:rPr lang="en-US" dirty="0" smtClean="0"/>
                        <a:t>Name of The College (Govt. college)</a:t>
                      </a:r>
                      <a:endParaRPr lang="en-US" dirty="0"/>
                    </a:p>
                  </a:txBody>
                  <a:tcPr/>
                </a:tc>
                <a:tc>
                  <a:txBody>
                    <a:bodyPr/>
                    <a:lstStyle/>
                    <a:p>
                      <a:r>
                        <a:rPr lang="en-US" dirty="0" smtClean="0"/>
                        <a:t>Purpose of Grant</a:t>
                      </a:r>
                      <a:endParaRPr lang="en-US" dirty="0"/>
                    </a:p>
                  </a:txBody>
                  <a:tcPr/>
                </a:tc>
                <a:tc>
                  <a:txBody>
                    <a:bodyPr/>
                    <a:lstStyle/>
                    <a:p>
                      <a:r>
                        <a:rPr lang="en-US" dirty="0" smtClean="0"/>
                        <a:t>Amount Sanctioned</a:t>
                      </a:r>
                      <a:endParaRPr lang="en-US" dirty="0"/>
                    </a:p>
                  </a:txBody>
                  <a:tcPr/>
                </a:tc>
              </a:tr>
              <a:tr h="1059339">
                <a:tc>
                  <a:txBody>
                    <a:bodyPr/>
                    <a:lstStyle/>
                    <a:p>
                      <a:r>
                        <a:rPr lang="en-US" sz="2000" b="1" dirty="0" smtClean="0"/>
                        <a:t>1.</a:t>
                      </a:r>
                      <a:endParaRPr lang="en-US" sz="2000" b="1" dirty="0"/>
                    </a:p>
                  </a:txBody>
                  <a:tcPr>
                    <a:solidFill>
                      <a:schemeClr val="bg1"/>
                    </a:solidFill>
                  </a:tcPr>
                </a:tc>
                <a:tc>
                  <a:txBody>
                    <a:bodyPr/>
                    <a:lstStyle/>
                    <a:p>
                      <a:r>
                        <a:rPr kumimoji="0" lang="en-IN" sz="2400" b="1" kern="1200" dirty="0" smtClean="0">
                          <a:solidFill>
                            <a:schemeClr val="dk1"/>
                          </a:solidFill>
                          <a:latin typeface="+mn-lt"/>
                          <a:ea typeface="+mn-ea"/>
                          <a:cs typeface="+mn-cs"/>
                        </a:rPr>
                        <a:t>Institute of Education for </a:t>
                      </a:r>
                      <a:r>
                        <a:rPr kumimoji="0" lang="en-IN" sz="2400" b="1" kern="1200" dirty="0" err="1" smtClean="0">
                          <a:solidFill>
                            <a:schemeClr val="dk1"/>
                          </a:solidFill>
                          <a:latin typeface="+mn-lt"/>
                          <a:ea typeface="+mn-ea"/>
                          <a:cs typeface="+mn-cs"/>
                        </a:rPr>
                        <a:t>Women,Hastings</a:t>
                      </a:r>
                      <a:r>
                        <a:rPr kumimoji="0" lang="en-IN" sz="2400" b="1" kern="1200" dirty="0" smtClean="0">
                          <a:solidFill>
                            <a:schemeClr val="dk1"/>
                          </a:solidFill>
                          <a:latin typeface="+mn-lt"/>
                          <a:ea typeface="+mn-ea"/>
                          <a:cs typeface="+mn-cs"/>
                        </a:rPr>
                        <a:t> </a:t>
                      </a:r>
                      <a:r>
                        <a:rPr kumimoji="0" lang="en-IN" sz="2400" b="1" kern="1200" dirty="0" err="1" smtClean="0">
                          <a:solidFill>
                            <a:schemeClr val="dk1"/>
                          </a:solidFill>
                          <a:latin typeface="+mn-lt"/>
                          <a:ea typeface="+mn-ea"/>
                          <a:cs typeface="+mn-cs"/>
                        </a:rPr>
                        <a:t>House,Kolkata</a:t>
                      </a:r>
                      <a:endParaRPr lang="en-US" sz="2400" dirty="0"/>
                    </a:p>
                  </a:txBody>
                  <a:tcPr>
                    <a:solidFill>
                      <a:schemeClr val="bg1"/>
                    </a:solidFill>
                  </a:tcPr>
                </a:tc>
                <a:tc>
                  <a:txBody>
                    <a:bodyPr/>
                    <a:lstStyle/>
                    <a:p>
                      <a:r>
                        <a:rPr lang="en-US" sz="2000" b="1" dirty="0" smtClean="0"/>
                        <a:t>Civil Works</a:t>
                      </a:r>
                      <a:endParaRPr lang="en-US" sz="2000" b="1" dirty="0"/>
                    </a:p>
                  </a:txBody>
                  <a:tcPr>
                    <a:solidFill>
                      <a:schemeClr val="bg1"/>
                    </a:solidFill>
                  </a:tcPr>
                </a:tc>
                <a:tc>
                  <a:txBody>
                    <a:bodyPr/>
                    <a:lstStyle/>
                    <a:p>
                      <a:r>
                        <a:rPr lang="en-US" sz="2000" b="1" dirty="0" smtClean="0">
                          <a:solidFill>
                            <a:srgbClr val="FF0000"/>
                          </a:solidFill>
                        </a:rPr>
                        <a:t>13,39,229/-</a:t>
                      </a:r>
                      <a:endParaRPr lang="en-US" sz="2000" b="1" dirty="0">
                        <a:solidFill>
                          <a:srgbClr val="FF0000"/>
                        </a:solidFill>
                      </a:endParaRPr>
                    </a:p>
                  </a:txBody>
                  <a:tcPr>
                    <a:solidFill>
                      <a:schemeClr val="bg1"/>
                    </a:solidFill>
                  </a:tcPr>
                </a:tc>
              </a:tr>
              <a:tr h="639479">
                <a:tc>
                  <a:txBody>
                    <a:bodyPr/>
                    <a:lstStyle/>
                    <a:p>
                      <a:endParaRPr lang="en-US" sz="2000" b="1" dirty="0"/>
                    </a:p>
                  </a:txBody>
                  <a:tcPr>
                    <a:solidFill>
                      <a:schemeClr val="bg1"/>
                    </a:solidFill>
                  </a:tcPr>
                </a:tc>
                <a:tc>
                  <a:txBody>
                    <a:bodyPr/>
                    <a:lstStyle/>
                    <a:p>
                      <a:endParaRPr lang="en-US" sz="2000" dirty="0"/>
                    </a:p>
                  </a:txBody>
                  <a:tcPr>
                    <a:solidFill>
                      <a:schemeClr val="bg1"/>
                    </a:solidFill>
                  </a:tcPr>
                </a:tc>
                <a:tc>
                  <a:txBody>
                    <a:bodyPr/>
                    <a:lstStyle/>
                    <a:p>
                      <a:r>
                        <a:rPr lang="en-US" sz="2000" b="1" dirty="0" smtClean="0"/>
                        <a:t>Repair</a:t>
                      </a:r>
                      <a:endParaRPr lang="en-US" sz="2000" b="1" dirty="0"/>
                    </a:p>
                  </a:txBody>
                  <a:tcPr>
                    <a:solidFill>
                      <a:schemeClr val="bg1"/>
                    </a:solidFill>
                  </a:tcPr>
                </a:tc>
                <a:tc>
                  <a:txBody>
                    <a:bodyPr/>
                    <a:lstStyle/>
                    <a:p>
                      <a:r>
                        <a:rPr lang="en-US" sz="2000" b="1" dirty="0" smtClean="0">
                          <a:solidFill>
                            <a:srgbClr val="FF0000"/>
                          </a:solidFill>
                        </a:rPr>
                        <a:t>10,00,000 /-+16,35,358/-</a:t>
                      </a:r>
                      <a:endParaRPr lang="en-US" sz="2000" b="1" dirty="0">
                        <a:solidFill>
                          <a:srgbClr val="FF0000"/>
                        </a:solidFill>
                      </a:endParaRPr>
                    </a:p>
                  </a:txBody>
                  <a:tcPr>
                    <a:solidFill>
                      <a:schemeClr val="bg1"/>
                    </a:solidFill>
                  </a:tcPr>
                </a:tc>
              </a:tr>
              <a:tr h="572051">
                <a:tc>
                  <a:txBody>
                    <a:bodyPr/>
                    <a:lstStyle/>
                    <a:p>
                      <a:endParaRPr lang="en-US" sz="2000" b="1" dirty="0"/>
                    </a:p>
                  </a:txBody>
                  <a:tcPr>
                    <a:solidFill>
                      <a:schemeClr val="bg1"/>
                    </a:solidFill>
                  </a:tcPr>
                </a:tc>
                <a:tc>
                  <a:txBody>
                    <a:bodyPr/>
                    <a:lstStyle/>
                    <a:p>
                      <a:endParaRPr lang="en-US" sz="2000" dirty="0"/>
                    </a:p>
                  </a:txBody>
                  <a:tcPr>
                    <a:solidFill>
                      <a:schemeClr val="bg1"/>
                    </a:solidFill>
                  </a:tcPr>
                </a:tc>
                <a:tc>
                  <a:txBody>
                    <a:bodyPr/>
                    <a:lstStyle/>
                    <a:p>
                      <a:r>
                        <a:rPr lang="en-US" sz="2000" b="1" dirty="0" smtClean="0"/>
                        <a:t>Development</a:t>
                      </a:r>
                      <a:endParaRPr lang="en-US" sz="2000" b="1" dirty="0"/>
                    </a:p>
                  </a:txBody>
                  <a:tcPr>
                    <a:solidFill>
                      <a:schemeClr val="bg1"/>
                    </a:solidFill>
                  </a:tcPr>
                </a:tc>
                <a:tc>
                  <a:txBody>
                    <a:bodyPr/>
                    <a:lstStyle/>
                    <a:p>
                      <a:r>
                        <a:rPr lang="en-US" sz="2000" b="1" dirty="0" smtClean="0">
                          <a:solidFill>
                            <a:srgbClr val="FF0000"/>
                          </a:solidFill>
                        </a:rPr>
                        <a:t>16,16,216/-</a:t>
                      </a:r>
                      <a:endParaRPr lang="en-US" sz="2000" b="1" dirty="0">
                        <a:solidFill>
                          <a:srgbClr val="FF0000"/>
                        </a:solidFill>
                      </a:endParaRPr>
                    </a:p>
                  </a:txBody>
                  <a:tcPr>
                    <a:solidFill>
                      <a:schemeClr val="bg1"/>
                    </a:solidFill>
                  </a:tcPr>
                </a:tc>
              </a:tr>
              <a:tr h="741537">
                <a:tc>
                  <a:txBody>
                    <a:bodyPr/>
                    <a:lstStyle/>
                    <a:p>
                      <a:r>
                        <a:rPr lang="en-US" sz="2000" b="1" dirty="0" smtClean="0"/>
                        <a:t>2.</a:t>
                      </a:r>
                      <a:endParaRPr lang="en-US" sz="2000" b="1" dirty="0"/>
                    </a:p>
                  </a:txBody>
                  <a:tcPr>
                    <a:solidFill>
                      <a:schemeClr val="bg1"/>
                    </a:solidFill>
                  </a:tcPr>
                </a:tc>
                <a:tc>
                  <a:txBody>
                    <a:bodyPr/>
                    <a:lstStyle/>
                    <a:p>
                      <a:r>
                        <a:rPr kumimoji="0" lang="en-IN" sz="2400" b="1" kern="1200" dirty="0" smtClean="0">
                          <a:solidFill>
                            <a:schemeClr val="dk1"/>
                          </a:solidFill>
                          <a:latin typeface="+mn-lt"/>
                          <a:ea typeface="+mn-ea"/>
                          <a:cs typeface="+mn-cs"/>
                        </a:rPr>
                        <a:t>Govt. College of Education, </a:t>
                      </a:r>
                      <a:r>
                        <a:rPr kumimoji="0" lang="en-IN" sz="2400" b="1" kern="1200" dirty="0" err="1" smtClean="0">
                          <a:solidFill>
                            <a:schemeClr val="dk1"/>
                          </a:solidFill>
                          <a:latin typeface="+mn-lt"/>
                          <a:ea typeface="+mn-ea"/>
                          <a:cs typeface="+mn-cs"/>
                        </a:rPr>
                        <a:t>Burdwan</a:t>
                      </a:r>
                      <a:endParaRPr lang="en-US" sz="2400" dirty="0"/>
                    </a:p>
                  </a:txBody>
                  <a:tcPr>
                    <a:solidFill>
                      <a:schemeClr val="bg1"/>
                    </a:solidFill>
                  </a:tcPr>
                </a:tc>
                <a:tc>
                  <a:txBody>
                    <a:bodyPr/>
                    <a:lstStyle/>
                    <a:p>
                      <a:r>
                        <a:rPr lang="en-US" sz="2000" b="1" dirty="0" smtClean="0"/>
                        <a:t>Electrical works</a:t>
                      </a:r>
                      <a:endParaRPr lang="en-US" sz="2000" b="1" dirty="0"/>
                    </a:p>
                  </a:txBody>
                  <a:tcPr>
                    <a:solidFill>
                      <a:schemeClr val="bg1"/>
                    </a:solidFill>
                  </a:tcPr>
                </a:tc>
                <a:tc>
                  <a:txBody>
                    <a:bodyPr/>
                    <a:lstStyle/>
                    <a:p>
                      <a:r>
                        <a:rPr lang="en-US" sz="2000" b="1" dirty="0" smtClean="0">
                          <a:solidFill>
                            <a:srgbClr val="FF0000"/>
                          </a:solidFill>
                        </a:rPr>
                        <a:t>59,074/-</a:t>
                      </a:r>
                      <a:endParaRPr lang="en-US" sz="2000" b="1" dirty="0">
                        <a:solidFill>
                          <a:srgbClr val="FF0000"/>
                        </a:solidFill>
                      </a:endParaRPr>
                    </a:p>
                  </a:txBody>
                  <a:tcPr>
                    <a:solidFill>
                      <a:schemeClr val="bg1"/>
                    </a:solidFill>
                  </a:tcPr>
                </a:tc>
              </a:tr>
              <a:tr h="741537">
                <a:tc>
                  <a:txBody>
                    <a:bodyPr/>
                    <a:lstStyle/>
                    <a:p>
                      <a:endParaRPr lang="en-US" sz="2000" b="1" dirty="0"/>
                    </a:p>
                  </a:txBody>
                  <a:tcPr>
                    <a:solidFill>
                      <a:schemeClr val="bg1"/>
                    </a:solidFill>
                  </a:tcPr>
                </a:tc>
                <a:tc>
                  <a:txBody>
                    <a:bodyPr/>
                    <a:lstStyle/>
                    <a:p>
                      <a:endParaRPr lang="en-US" sz="2000" dirty="0"/>
                    </a:p>
                  </a:txBody>
                  <a:tcPr>
                    <a:solidFill>
                      <a:schemeClr val="bg1"/>
                    </a:solidFill>
                  </a:tcPr>
                </a:tc>
                <a:tc>
                  <a:txBody>
                    <a:bodyPr/>
                    <a:lstStyle/>
                    <a:p>
                      <a:r>
                        <a:rPr lang="en-US" sz="2000" b="1" dirty="0" smtClean="0"/>
                        <a:t>Furniture</a:t>
                      </a:r>
                      <a:endParaRPr lang="en-US" sz="2000" b="1" dirty="0"/>
                    </a:p>
                  </a:txBody>
                  <a:tcPr>
                    <a:solidFill>
                      <a:schemeClr val="bg1"/>
                    </a:solidFill>
                  </a:tcPr>
                </a:tc>
                <a:tc>
                  <a:txBody>
                    <a:bodyPr/>
                    <a:lstStyle/>
                    <a:p>
                      <a:r>
                        <a:rPr lang="en-US" sz="2000" b="1" dirty="0" smtClean="0">
                          <a:solidFill>
                            <a:srgbClr val="FF0000"/>
                          </a:solidFill>
                        </a:rPr>
                        <a:t>5,78,113/-</a:t>
                      </a:r>
                      <a:endParaRPr lang="en-US" sz="2000" b="1" dirty="0">
                        <a:solidFill>
                          <a:srgbClr val="FF0000"/>
                        </a:solidFill>
                      </a:endParaRPr>
                    </a:p>
                  </a:txBody>
                  <a:tcPr>
                    <a:solidFill>
                      <a:schemeClr val="bg1"/>
                    </a:solidFill>
                  </a:tcPr>
                </a:tc>
              </a:tr>
              <a:tr h="741537">
                <a:tc>
                  <a:txBody>
                    <a:bodyPr/>
                    <a:lstStyle/>
                    <a:p>
                      <a:r>
                        <a:rPr lang="en-US" sz="2000" b="1" dirty="0" smtClean="0"/>
                        <a:t>3.</a:t>
                      </a:r>
                      <a:endParaRPr lang="en-US" sz="2000" b="1" dirty="0"/>
                    </a:p>
                  </a:txBody>
                  <a:tcPr>
                    <a:solidFill>
                      <a:schemeClr val="bg1"/>
                    </a:solidFill>
                  </a:tcPr>
                </a:tc>
                <a:tc>
                  <a:txBody>
                    <a:bodyPr/>
                    <a:lstStyle/>
                    <a:p>
                      <a:r>
                        <a:rPr kumimoji="0" lang="en-IN" sz="2400" b="1" kern="1200" dirty="0" smtClean="0">
                          <a:solidFill>
                            <a:schemeClr val="dk1"/>
                          </a:solidFill>
                          <a:latin typeface="+mn-lt"/>
                          <a:ea typeface="+mn-ea"/>
                          <a:cs typeface="+mn-cs"/>
                        </a:rPr>
                        <a:t>Govt. Training College , Hooghly</a:t>
                      </a:r>
                      <a:endParaRPr lang="en-US" sz="2400" dirty="0"/>
                    </a:p>
                  </a:txBody>
                  <a:tcPr>
                    <a:solidFill>
                      <a:schemeClr val="bg1"/>
                    </a:solidFill>
                  </a:tcPr>
                </a:tc>
                <a:tc>
                  <a:txBody>
                    <a:bodyPr/>
                    <a:lstStyle/>
                    <a:p>
                      <a:r>
                        <a:rPr lang="en-US" sz="2000" b="1" dirty="0" smtClean="0"/>
                        <a:t>Repair works</a:t>
                      </a:r>
                      <a:endParaRPr lang="en-US" sz="2000" b="1" dirty="0"/>
                    </a:p>
                  </a:txBody>
                  <a:tcPr>
                    <a:solidFill>
                      <a:schemeClr val="bg1"/>
                    </a:solidFill>
                  </a:tcPr>
                </a:tc>
                <a:tc>
                  <a:txBody>
                    <a:bodyPr/>
                    <a:lstStyle/>
                    <a:p>
                      <a:r>
                        <a:rPr lang="en-US" sz="2000" b="1" dirty="0" smtClean="0">
                          <a:solidFill>
                            <a:srgbClr val="FF0000"/>
                          </a:solidFill>
                        </a:rPr>
                        <a:t>4,89,530/-</a:t>
                      </a:r>
                      <a:endParaRPr lang="en-US" sz="2000" b="1" dirty="0">
                        <a:solidFill>
                          <a:srgbClr val="FF0000"/>
                        </a:solidFill>
                      </a:endParaRPr>
                    </a:p>
                  </a:txBody>
                  <a:tcPr>
                    <a:solidFill>
                      <a:schemeClr val="bg1"/>
                    </a:solidFill>
                  </a:tcPr>
                </a:tc>
              </a:tr>
              <a:tr h="572051">
                <a:tc>
                  <a:txBody>
                    <a:bodyPr/>
                    <a:lstStyle/>
                    <a:p>
                      <a:endParaRPr lang="en-US" sz="2000" dirty="0"/>
                    </a:p>
                  </a:txBody>
                  <a:tcPr>
                    <a:solidFill>
                      <a:schemeClr val="bg1"/>
                    </a:solidFill>
                  </a:tcPr>
                </a:tc>
                <a:tc>
                  <a:txBody>
                    <a:bodyPr/>
                    <a:lstStyle/>
                    <a:p>
                      <a:endParaRPr lang="en-US" sz="2000" dirty="0"/>
                    </a:p>
                  </a:txBody>
                  <a:tcPr>
                    <a:solidFill>
                      <a:schemeClr val="bg1"/>
                    </a:solidFill>
                  </a:tcPr>
                </a:tc>
                <a:tc>
                  <a:txBody>
                    <a:bodyPr/>
                    <a:lstStyle/>
                    <a:p>
                      <a:r>
                        <a:rPr lang="en-US" sz="2000" b="1" dirty="0" err="1" smtClean="0"/>
                        <a:t>Tubewell</a:t>
                      </a:r>
                      <a:endParaRPr lang="en-US" sz="2000" b="1" dirty="0"/>
                    </a:p>
                  </a:txBody>
                  <a:tcPr>
                    <a:solidFill>
                      <a:schemeClr val="bg1"/>
                    </a:solidFill>
                  </a:tcPr>
                </a:tc>
                <a:tc>
                  <a:txBody>
                    <a:bodyPr/>
                    <a:lstStyle/>
                    <a:p>
                      <a:r>
                        <a:rPr lang="en-US" sz="2000" b="1" dirty="0" smtClean="0">
                          <a:solidFill>
                            <a:srgbClr val="FF0000"/>
                          </a:solidFill>
                        </a:rPr>
                        <a:t>6,54,236/-</a:t>
                      </a:r>
                      <a:endParaRPr lang="en-US" sz="2000" b="1" dirty="0">
                        <a:solidFill>
                          <a:srgbClr val="FF0000"/>
                        </a:solidFill>
                      </a:endParaRPr>
                    </a:p>
                  </a:txBody>
                  <a:tcPr>
                    <a:solidFill>
                      <a:schemeClr val="bg1"/>
                    </a:solid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B6A68-B5CC-40F3-8AE6-9B2A5AC16755}" type="datetime1">
              <a:rPr lang="en-US" smtClean="0"/>
              <a:pPr/>
              <a:t>4/9/2015</a:t>
            </a:fld>
            <a:endParaRPr lang="en-IN"/>
          </a:p>
        </p:txBody>
      </p:sp>
      <p:sp>
        <p:nvSpPr>
          <p:cNvPr id="3" name="Slide Number Placeholder 2"/>
          <p:cNvSpPr>
            <a:spLocks noGrp="1"/>
          </p:cNvSpPr>
          <p:nvPr>
            <p:ph type="sldNum" sz="quarter" idx="12"/>
          </p:nvPr>
        </p:nvSpPr>
        <p:spPr/>
        <p:txBody>
          <a:bodyPr/>
          <a:lstStyle/>
          <a:p>
            <a:fld id="{630F88E2-E3AD-4EC2-BCB6-ECC7F1C08804}" type="slidenum">
              <a:rPr lang="en-IN" smtClean="0"/>
              <a:pPr/>
              <a:t>23</a:t>
            </a:fld>
            <a:endParaRPr lang="en-IN"/>
          </a:p>
        </p:txBody>
      </p:sp>
      <p:graphicFrame>
        <p:nvGraphicFramePr>
          <p:cNvPr id="4" name="Table 3"/>
          <p:cNvGraphicFramePr>
            <a:graphicFrameLocks noGrp="1"/>
          </p:cNvGraphicFramePr>
          <p:nvPr/>
        </p:nvGraphicFramePr>
        <p:xfrm>
          <a:off x="428596" y="285728"/>
          <a:ext cx="8429684" cy="6072230"/>
        </p:xfrm>
        <a:graphic>
          <a:graphicData uri="http://schemas.openxmlformats.org/drawingml/2006/table">
            <a:tbl>
              <a:tblPr firstRow="1" bandRow="1">
                <a:tableStyleId>{5C22544A-7EE6-4342-B048-85BDC9FD1C3A}</a:tableStyleId>
              </a:tblPr>
              <a:tblGrid>
                <a:gridCol w="862127"/>
                <a:gridCol w="3352715"/>
                <a:gridCol w="2107421"/>
                <a:gridCol w="2107421"/>
              </a:tblGrid>
              <a:tr h="1128383">
                <a:tc>
                  <a:txBody>
                    <a:bodyPr/>
                    <a:lstStyle/>
                    <a:p>
                      <a:r>
                        <a:rPr lang="en-US" dirty="0" err="1" smtClean="0"/>
                        <a:t>Sl</a:t>
                      </a:r>
                      <a:endParaRPr lang="en-US" dirty="0" smtClean="0"/>
                    </a:p>
                    <a:p>
                      <a:r>
                        <a:rPr lang="en-US" dirty="0" smtClean="0"/>
                        <a:t>.No</a:t>
                      </a:r>
                      <a:endParaRPr lang="en-US" dirty="0"/>
                    </a:p>
                  </a:txBody>
                  <a:tcPr/>
                </a:tc>
                <a:tc>
                  <a:txBody>
                    <a:bodyPr/>
                    <a:lstStyle/>
                    <a:p>
                      <a:r>
                        <a:rPr lang="en-US" dirty="0" smtClean="0"/>
                        <a:t>Name of The College (Govt. college)</a:t>
                      </a:r>
                      <a:endParaRPr lang="en-US" dirty="0"/>
                    </a:p>
                  </a:txBody>
                  <a:tcPr/>
                </a:tc>
                <a:tc>
                  <a:txBody>
                    <a:bodyPr/>
                    <a:lstStyle/>
                    <a:p>
                      <a:r>
                        <a:rPr lang="en-US" dirty="0" smtClean="0"/>
                        <a:t>Purpose of Grant</a:t>
                      </a:r>
                      <a:endParaRPr lang="en-US" dirty="0"/>
                    </a:p>
                  </a:txBody>
                  <a:tcPr/>
                </a:tc>
                <a:tc>
                  <a:txBody>
                    <a:bodyPr/>
                    <a:lstStyle/>
                    <a:p>
                      <a:r>
                        <a:rPr lang="en-US" dirty="0" smtClean="0"/>
                        <a:t>Amount Sanctioned</a:t>
                      </a:r>
                      <a:endParaRPr lang="en-US" dirty="0"/>
                    </a:p>
                  </a:txBody>
                  <a:tcPr/>
                </a:tc>
              </a:tr>
              <a:tr h="950799">
                <a:tc>
                  <a:txBody>
                    <a:bodyPr/>
                    <a:lstStyle/>
                    <a:p>
                      <a:r>
                        <a:rPr lang="en-US" sz="2000" b="1" dirty="0" smtClean="0"/>
                        <a:t>4.</a:t>
                      </a:r>
                      <a:endParaRPr lang="en-US" sz="2000" b="1" dirty="0"/>
                    </a:p>
                  </a:txBody>
                  <a:tcPr>
                    <a:solidFill>
                      <a:schemeClr val="bg1"/>
                    </a:solidFill>
                  </a:tcPr>
                </a:tc>
                <a:tc>
                  <a:txBody>
                    <a:bodyPr/>
                    <a:lstStyle/>
                    <a:p>
                      <a:r>
                        <a:rPr kumimoji="0" lang="en-IN" sz="2400" b="1" kern="1200" dirty="0" smtClean="0">
                          <a:solidFill>
                            <a:schemeClr val="dk1"/>
                          </a:solidFill>
                          <a:latin typeface="+mn-lt"/>
                          <a:ea typeface="+mn-ea"/>
                          <a:cs typeface="+mn-cs"/>
                        </a:rPr>
                        <a:t>David Hare Training </a:t>
                      </a:r>
                      <a:r>
                        <a:rPr kumimoji="0" lang="en-IN" sz="2400" b="1" kern="1200" dirty="0" err="1" smtClean="0">
                          <a:solidFill>
                            <a:schemeClr val="dk1"/>
                          </a:solidFill>
                          <a:latin typeface="+mn-lt"/>
                          <a:ea typeface="+mn-ea"/>
                          <a:cs typeface="+mn-cs"/>
                        </a:rPr>
                        <a:t>College,Kolkata</a:t>
                      </a:r>
                      <a:endParaRPr lang="en-US" sz="2400" b="1" dirty="0"/>
                    </a:p>
                  </a:txBody>
                  <a:tcPr>
                    <a:solidFill>
                      <a:schemeClr val="bg1"/>
                    </a:solidFill>
                  </a:tcPr>
                </a:tc>
                <a:tc>
                  <a:txBody>
                    <a:bodyPr/>
                    <a:lstStyle/>
                    <a:p>
                      <a:r>
                        <a:rPr lang="en-US" sz="2000" b="1" dirty="0" smtClean="0"/>
                        <a:t>Seminar</a:t>
                      </a:r>
                      <a:endParaRPr lang="en-US" sz="2000" b="1" dirty="0"/>
                    </a:p>
                  </a:txBody>
                  <a:tcPr>
                    <a:solidFill>
                      <a:schemeClr val="bg1"/>
                    </a:solidFill>
                  </a:tcPr>
                </a:tc>
                <a:tc>
                  <a:txBody>
                    <a:bodyPr/>
                    <a:lstStyle/>
                    <a:p>
                      <a:r>
                        <a:rPr lang="en-US" sz="2000" b="1" dirty="0" smtClean="0">
                          <a:solidFill>
                            <a:srgbClr val="FF0000"/>
                          </a:solidFill>
                        </a:rPr>
                        <a:t>1,50,000/-</a:t>
                      </a:r>
                      <a:endParaRPr lang="en-US" sz="2000" b="1" dirty="0">
                        <a:solidFill>
                          <a:srgbClr val="FF0000"/>
                        </a:solidFill>
                      </a:endParaRPr>
                    </a:p>
                  </a:txBody>
                  <a:tcPr>
                    <a:solidFill>
                      <a:schemeClr val="bg1"/>
                    </a:solidFill>
                  </a:tcPr>
                </a:tc>
              </a:tr>
              <a:tr h="710549">
                <a:tc>
                  <a:txBody>
                    <a:bodyPr/>
                    <a:lstStyle/>
                    <a:p>
                      <a:endParaRPr lang="en-US" sz="2000" b="1" dirty="0"/>
                    </a:p>
                  </a:txBody>
                  <a:tcPr>
                    <a:solidFill>
                      <a:schemeClr val="bg1"/>
                    </a:solidFill>
                  </a:tcPr>
                </a:tc>
                <a:tc>
                  <a:txBody>
                    <a:bodyPr/>
                    <a:lstStyle/>
                    <a:p>
                      <a:endParaRPr lang="en-US" sz="2400" b="1" dirty="0"/>
                    </a:p>
                  </a:txBody>
                  <a:tcPr>
                    <a:solidFill>
                      <a:schemeClr val="bg1"/>
                    </a:solidFill>
                  </a:tcPr>
                </a:tc>
                <a:tc>
                  <a:txBody>
                    <a:bodyPr/>
                    <a:lstStyle/>
                    <a:p>
                      <a:r>
                        <a:rPr lang="en-US" sz="2000" b="1" dirty="0" smtClean="0"/>
                        <a:t>Development</a:t>
                      </a:r>
                      <a:endParaRPr lang="en-US" sz="2000" b="1" dirty="0"/>
                    </a:p>
                  </a:txBody>
                  <a:tcPr>
                    <a:solidFill>
                      <a:schemeClr val="bg1"/>
                    </a:solidFill>
                  </a:tcPr>
                </a:tc>
                <a:tc>
                  <a:txBody>
                    <a:bodyPr/>
                    <a:lstStyle/>
                    <a:p>
                      <a:r>
                        <a:rPr lang="en-US" sz="2000" b="1" dirty="0" smtClean="0">
                          <a:solidFill>
                            <a:srgbClr val="FF0000"/>
                          </a:solidFill>
                        </a:rPr>
                        <a:t>21,39,780/-</a:t>
                      </a:r>
                      <a:endParaRPr lang="en-US" sz="2000" b="1" dirty="0">
                        <a:solidFill>
                          <a:srgbClr val="FF0000"/>
                        </a:solidFill>
                      </a:endParaRPr>
                    </a:p>
                  </a:txBody>
                  <a:tcPr>
                    <a:solidFill>
                      <a:schemeClr val="bg1"/>
                    </a:solidFill>
                  </a:tcPr>
                </a:tc>
              </a:tr>
              <a:tr h="852272">
                <a:tc>
                  <a:txBody>
                    <a:bodyPr/>
                    <a:lstStyle/>
                    <a:p>
                      <a:r>
                        <a:rPr lang="en-US" sz="2000" b="1" dirty="0" smtClean="0"/>
                        <a:t>5.</a:t>
                      </a:r>
                      <a:endParaRPr lang="en-US" sz="2000" b="1" dirty="0"/>
                    </a:p>
                  </a:txBody>
                  <a:tcPr>
                    <a:solidFill>
                      <a:schemeClr val="bg1"/>
                    </a:solidFill>
                  </a:tcPr>
                </a:tc>
                <a:tc>
                  <a:txBody>
                    <a:bodyPr/>
                    <a:lstStyle/>
                    <a:p>
                      <a:r>
                        <a:rPr kumimoji="0" lang="en-IN" sz="2400" b="1" kern="1200" dirty="0" smtClean="0">
                          <a:solidFill>
                            <a:schemeClr val="dk1"/>
                          </a:solidFill>
                          <a:latin typeface="+mn-lt"/>
                          <a:ea typeface="+mn-ea"/>
                          <a:cs typeface="+mn-cs"/>
                        </a:rPr>
                        <a:t>Govt. College of Education, </a:t>
                      </a:r>
                      <a:r>
                        <a:rPr kumimoji="0" lang="en-IN" sz="2400" b="1" kern="1200" dirty="0" err="1" smtClean="0">
                          <a:solidFill>
                            <a:schemeClr val="dk1"/>
                          </a:solidFill>
                          <a:latin typeface="+mn-lt"/>
                          <a:ea typeface="+mn-ea"/>
                          <a:cs typeface="+mn-cs"/>
                        </a:rPr>
                        <a:t>Banipur</a:t>
                      </a:r>
                      <a:endParaRPr lang="en-US" sz="2400" b="1" dirty="0"/>
                    </a:p>
                  </a:txBody>
                  <a:tcPr>
                    <a:solidFill>
                      <a:schemeClr val="bg1"/>
                    </a:solidFill>
                  </a:tcPr>
                </a:tc>
                <a:tc>
                  <a:txBody>
                    <a:bodyPr/>
                    <a:lstStyle/>
                    <a:p>
                      <a:r>
                        <a:rPr lang="en-US" sz="2000" b="1" dirty="0" smtClean="0"/>
                        <a:t>Electrical works</a:t>
                      </a:r>
                      <a:endParaRPr lang="en-US" sz="2000" b="1" dirty="0"/>
                    </a:p>
                  </a:txBody>
                  <a:tcPr>
                    <a:solidFill>
                      <a:schemeClr val="bg1"/>
                    </a:solidFill>
                  </a:tcPr>
                </a:tc>
                <a:tc>
                  <a:txBody>
                    <a:bodyPr/>
                    <a:lstStyle/>
                    <a:p>
                      <a:r>
                        <a:rPr lang="en-US" sz="2000" b="1" dirty="0" smtClean="0">
                          <a:solidFill>
                            <a:srgbClr val="FF0000"/>
                          </a:solidFill>
                        </a:rPr>
                        <a:t>11,79,335/-</a:t>
                      </a:r>
                      <a:endParaRPr lang="en-US" sz="2000" b="1" dirty="0">
                        <a:solidFill>
                          <a:srgbClr val="FF0000"/>
                        </a:solidFill>
                      </a:endParaRPr>
                    </a:p>
                  </a:txBody>
                  <a:tcPr>
                    <a:solidFill>
                      <a:schemeClr val="bg1"/>
                    </a:solidFill>
                  </a:tcPr>
                </a:tc>
              </a:tr>
              <a:tr h="847435">
                <a:tc>
                  <a:txBody>
                    <a:bodyPr/>
                    <a:lstStyle/>
                    <a:p>
                      <a:endParaRPr lang="en-US" sz="2000" b="1" dirty="0"/>
                    </a:p>
                  </a:txBody>
                  <a:tcPr>
                    <a:solidFill>
                      <a:schemeClr val="bg1"/>
                    </a:solidFill>
                  </a:tcPr>
                </a:tc>
                <a:tc>
                  <a:txBody>
                    <a:bodyPr/>
                    <a:lstStyle/>
                    <a:p>
                      <a:endParaRPr lang="en-US" sz="2400" b="1" dirty="0"/>
                    </a:p>
                  </a:txBody>
                  <a:tcPr>
                    <a:solidFill>
                      <a:schemeClr val="bg1"/>
                    </a:solidFill>
                  </a:tcPr>
                </a:tc>
                <a:tc>
                  <a:txBody>
                    <a:bodyPr/>
                    <a:lstStyle/>
                    <a:p>
                      <a:r>
                        <a:rPr lang="en-US" sz="2000" b="1" dirty="0" smtClean="0"/>
                        <a:t>Electrical works</a:t>
                      </a:r>
                      <a:endParaRPr lang="en-US" sz="2000" b="1" dirty="0"/>
                    </a:p>
                  </a:txBody>
                  <a:tcPr>
                    <a:solidFill>
                      <a:schemeClr val="bg1"/>
                    </a:solidFill>
                  </a:tcPr>
                </a:tc>
                <a:tc>
                  <a:txBody>
                    <a:bodyPr/>
                    <a:lstStyle/>
                    <a:p>
                      <a:r>
                        <a:rPr lang="en-US" sz="2000" b="1" dirty="0" smtClean="0">
                          <a:solidFill>
                            <a:srgbClr val="FF0000"/>
                          </a:solidFill>
                        </a:rPr>
                        <a:t>3,67,227/-</a:t>
                      </a:r>
                      <a:endParaRPr lang="en-US" sz="2000" b="1" dirty="0">
                        <a:solidFill>
                          <a:srgbClr val="FF0000"/>
                        </a:solidFill>
                      </a:endParaRPr>
                    </a:p>
                  </a:txBody>
                  <a:tcPr>
                    <a:solidFill>
                      <a:schemeClr val="bg1"/>
                    </a:solidFill>
                  </a:tcPr>
                </a:tc>
              </a:tr>
              <a:tr h="1582792">
                <a:tc>
                  <a:txBody>
                    <a:bodyPr/>
                    <a:lstStyle/>
                    <a:p>
                      <a:r>
                        <a:rPr lang="en-US" sz="2000" b="1" dirty="0" smtClean="0"/>
                        <a:t>6.</a:t>
                      </a:r>
                      <a:endParaRPr lang="en-US" sz="2000" b="1" dirty="0"/>
                    </a:p>
                  </a:txBody>
                  <a:tcPr>
                    <a:solidFill>
                      <a:schemeClr val="bg1"/>
                    </a:solidFill>
                  </a:tcPr>
                </a:tc>
                <a:tc>
                  <a:txBody>
                    <a:bodyPr/>
                    <a:lstStyle/>
                    <a:p>
                      <a:r>
                        <a:rPr kumimoji="0" lang="en-IN" sz="2400" b="1" kern="1200" dirty="0" smtClean="0">
                          <a:solidFill>
                            <a:schemeClr val="dk1"/>
                          </a:solidFill>
                          <a:latin typeface="+mn-lt"/>
                          <a:ea typeface="+mn-ea"/>
                          <a:cs typeface="+mn-cs"/>
                        </a:rPr>
                        <a:t>Institute of Education(P.G) for Women, </a:t>
                      </a:r>
                      <a:r>
                        <a:rPr kumimoji="0" lang="en-IN" sz="2400" b="1" kern="1200" dirty="0" err="1" smtClean="0">
                          <a:solidFill>
                            <a:schemeClr val="dk1"/>
                          </a:solidFill>
                          <a:latin typeface="+mn-lt"/>
                          <a:ea typeface="+mn-ea"/>
                          <a:cs typeface="+mn-cs"/>
                        </a:rPr>
                        <a:t>Chandannagore</a:t>
                      </a:r>
                      <a:endParaRPr lang="en-US" sz="2400" b="1" dirty="0"/>
                    </a:p>
                  </a:txBody>
                  <a:tcPr>
                    <a:solidFill>
                      <a:schemeClr val="bg1"/>
                    </a:solidFill>
                  </a:tcPr>
                </a:tc>
                <a:tc>
                  <a:txBody>
                    <a:bodyPr/>
                    <a:lstStyle/>
                    <a:p>
                      <a:r>
                        <a:rPr lang="en-US" sz="2000" b="1" dirty="0" smtClean="0"/>
                        <a:t>Library Building</a:t>
                      </a:r>
                      <a:endParaRPr lang="en-US" sz="2000" b="1" dirty="0"/>
                    </a:p>
                  </a:txBody>
                  <a:tcPr>
                    <a:solidFill>
                      <a:schemeClr val="bg1"/>
                    </a:solidFill>
                  </a:tcPr>
                </a:tc>
                <a:tc>
                  <a:txBody>
                    <a:bodyPr/>
                    <a:lstStyle/>
                    <a:p>
                      <a:r>
                        <a:rPr lang="en-US" sz="2000" b="1" dirty="0" smtClean="0">
                          <a:solidFill>
                            <a:srgbClr val="FF0000"/>
                          </a:solidFill>
                        </a:rPr>
                        <a:t>9,97,822/-</a:t>
                      </a:r>
                      <a:endParaRPr lang="en-US" sz="2000" b="1" dirty="0">
                        <a:solidFill>
                          <a:srgbClr val="FF0000"/>
                        </a:solidFill>
                      </a:endParaRPr>
                    </a:p>
                  </a:txBody>
                  <a:tcPr>
                    <a:solidFill>
                      <a:schemeClr val="bg1"/>
                    </a:solidFill>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B6A68-B5CC-40F3-8AE6-9B2A5AC16755}" type="datetime1">
              <a:rPr lang="en-US" smtClean="0"/>
              <a:pPr/>
              <a:t>4/9/2015</a:t>
            </a:fld>
            <a:endParaRPr lang="en-IN"/>
          </a:p>
        </p:txBody>
      </p:sp>
      <p:sp>
        <p:nvSpPr>
          <p:cNvPr id="3" name="Slide Number Placeholder 2"/>
          <p:cNvSpPr>
            <a:spLocks noGrp="1"/>
          </p:cNvSpPr>
          <p:nvPr>
            <p:ph type="sldNum" sz="quarter" idx="12"/>
          </p:nvPr>
        </p:nvSpPr>
        <p:spPr/>
        <p:txBody>
          <a:bodyPr/>
          <a:lstStyle/>
          <a:p>
            <a:fld id="{630F88E2-E3AD-4EC2-BCB6-ECC7F1C08804}" type="slidenum">
              <a:rPr lang="en-IN" smtClean="0"/>
              <a:pPr/>
              <a:t>24</a:t>
            </a:fld>
            <a:endParaRPr lang="en-IN"/>
          </a:p>
        </p:txBody>
      </p:sp>
      <p:graphicFrame>
        <p:nvGraphicFramePr>
          <p:cNvPr id="4" name="Table 3"/>
          <p:cNvGraphicFramePr>
            <a:graphicFrameLocks noGrp="1"/>
          </p:cNvGraphicFramePr>
          <p:nvPr/>
        </p:nvGraphicFramePr>
        <p:xfrm>
          <a:off x="357157" y="357165"/>
          <a:ext cx="8572562" cy="6072233"/>
        </p:xfrm>
        <a:graphic>
          <a:graphicData uri="http://schemas.openxmlformats.org/drawingml/2006/table">
            <a:tbl>
              <a:tblPr firstRow="1" bandRow="1">
                <a:tableStyleId>{5C22544A-7EE6-4342-B048-85BDC9FD1C3A}</a:tableStyleId>
              </a:tblPr>
              <a:tblGrid>
                <a:gridCol w="876739"/>
                <a:gridCol w="3409541"/>
                <a:gridCol w="2143141"/>
                <a:gridCol w="2143141"/>
              </a:tblGrid>
              <a:tr h="1234656">
                <a:tc>
                  <a:txBody>
                    <a:bodyPr/>
                    <a:lstStyle/>
                    <a:p>
                      <a:r>
                        <a:rPr lang="en-US" dirty="0" err="1" smtClean="0"/>
                        <a:t>Sl</a:t>
                      </a:r>
                      <a:endParaRPr lang="en-US" dirty="0" smtClean="0"/>
                    </a:p>
                    <a:p>
                      <a:r>
                        <a:rPr lang="en-US" dirty="0" smtClean="0"/>
                        <a:t>.No</a:t>
                      </a:r>
                      <a:endParaRPr lang="en-US" dirty="0"/>
                    </a:p>
                  </a:txBody>
                  <a:tcPr/>
                </a:tc>
                <a:tc>
                  <a:txBody>
                    <a:bodyPr/>
                    <a:lstStyle/>
                    <a:p>
                      <a:r>
                        <a:rPr lang="en-US" dirty="0" smtClean="0"/>
                        <a:t>Name of The College (Govt.-aided college)</a:t>
                      </a:r>
                      <a:endParaRPr lang="en-US" dirty="0"/>
                    </a:p>
                  </a:txBody>
                  <a:tcPr/>
                </a:tc>
                <a:tc>
                  <a:txBody>
                    <a:bodyPr/>
                    <a:lstStyle/>
                    <a:p>
                      <a:r>
                        <a:rPr lang="en-US" dirty="0" smtClean="0"/>
                        <a:t>Purpose of Grant</a:t>
                      </a:r>
                      <a:endParaRPr lang="en-US" dirty="0"/>
                    </a:p>
                  </a:txBody>
                  <a:tcPr/>
                </a:tc>
                <a:tc>
                  <a:txBody>
                    <a:bodyPr/>
                    <a:lstStyle/>
                    <a:p>
                      <a:r>
                        <a:rPr lang="en-US" dirty="0" smtClean="0"/>
                        <a:t>Amount Sanctioned</a:t>
                      </a:r>
                      <a:endParaRPr lang="en-US" dirty="0"/>
                    </a:p>
                  </a:txBody>
                  <a:tcPr/>
                </a:tc>
              </a:tr>
              <a:tr h="1324640">
                <a:tc>
                  <a:txBody>
                    <a:bodyPr/>
                    <a:lstStyle/>
                    <a:p>
                      <a:r>
                        <a:rPr lang="en-US" sz="2000" b="1" dirty="0" smtClean="0"/>
                        <a:t>1.</a:t>
                      </a:r>
                      <a:endParaRPr lang="en-US" sz="2000" b="1" dirty="0"/>
                    </a:p>
                  </a:txBody>
                  <a:tcPr>
                    <a:solidFill>
                      <a:schemeClr val="bg1"/>
                    </a:solidFill>
                  </a:tcPr>
                </a:tc>
                <a:tc>
                  <a:txBody>
                    <a:bodyPr/>
                    <a:lstStyle/>
                    <a:p>
                      <a:r>
                        <a:rPr kumimoji="0" lang="en-US" sz="2000" b="1" kern="1200" dirty="0" err="1" smtClean="0">
                          <a:solidFill>
                            <a:schemeClr val="dk1"/>
                          </a:solidFill>
                          <a:latin typeface="+mn-lt"/>
                          <a:ea typeface="+mn-ea"/>
                          <a:cs typeface="+mn-cs"/>
                        </a:rPr>
                        <a:t>Sevayatan</a:t>
                      </a:r>
                      <a:r>
                        <a:rPr kumimoji="0" lang="en-US" sz="2000" b="1" kern="1200" dirty="0" smtClean="0">
                          <a:solidFill>
                            <a:schemeClr val="dk1"/>
                          </a:solidFill>
                          <a:latin typeface="+mn-lt"/>
                          <a:ea typeface="+mn-ea"/>
                          <a:cs typeface="+mn-cs"/>
                        </a:rPr>
                        <a:t> </a:t>
                      </a:r>
                      <a:r>
                        <a:rPr kumimoji="0" lang="en-US" sz="2000" b="1" kern="1200" dirty="0" err="1" smtClean="0">
                          <a:solidFill>
                            <a:schemeClr val="dk1"/>
                          </a:solidFill>
                          <a:latin typeface="+mn-lt"/>
                          <a:ea typeface="+mn-ea"/>
                          <a:cs typeface="+mn-cs"/>
                        </a:rPr>
                        <a:t>Shiksha</a:t>
                      </a:r>
                      <a:r>
                        <a:rPr kumimoji="0" lang="en-US" sz="2000" b="1" kern="1200" dirty="0" smtClean="0">
                          <a:solidFill>
                            <a:schemeClr val="dk1"/>
                          </a:solidFill>
                          <a:latin typeface="+mn-lt"/>
                          <a:ea typeface="+mn-ea"/>
                          <a:cs typeface="+mn-cs"/>
                        </a:rPr>
                        <a:t> </a:t>
                      </a:r>
                      <a:r>
                        <a:rPr kumimoji="0" lang="en-US" sz="2000" b="1" kern="1200" dirty="0" err="1" smtClean="0">
                          <a:solidFill>
                            <a:schemeClr val="dk1"/>
                          </a:solidFill>
                          <a:latin typeface="+mn-lt"/>
                          <a:ea typeface="+mn-ea"/>
                          <a:cs typeface="+mn-cs"/>
                        </a:rPr>
                        <a:t>Mahavidyalaya,Medinipur</a:t>
                      </a:r>
                      <a:endParaRPr lang="en-US" sz="2000" b="1" dirty="0"/>
                    </a:p>
                  </a:txBody>
                  <a:tcPr>
                    <a:solidFill>
                      <a:schemeClr val="bg1"/>
                    </a:solidFill>
                  </a:tcPr>
                </a:tc>
                <a:tc>
                  <a:txBody>
                    <a:bodyPr/>
                    <a:lstStyle/>
                    <a:p>
                      <a:r>
                        <a:rPr lang="en-US" sz="2000" b="1" dirty="0" smtClean="0"/>
                        <a:t>Development</a:t>
                      </a:r>
                      <a:endParaRPr lang="en-US" sz="2000" b="1" dirty="0"/>
                    </a:p>
                  </a:txBody>
                  <a:tcPr>
                    <a:solidFill>
                      <a:schemeClr val="bg1"/>
                    </a:solidFill>
                  </a:tcPr>
                </a:tc>
                <a:tc>
                  <a:txBody>
                    <a:bodyPr/>
                    <a:lstStyle/>
                    <a:p>
                      <a:r>
                        <a:rPr lang="en-US" sz="2000" b="1" dirty="0" smtClean="0">
                          <a:solidFill>
                            <a:srgbClr val="FF0000"/>
                          </a:solidFill>
                        </a:rPr>
                        <a:t>21,00,000/-</a:t>
                      </a:r>
                      <a:endParaRPr lang="en-US" sz="2000" b="1" dirty="0">
                        <a:solidFill>
                          <a:srgbClr val="FF0000"/>
                        </a:solidFill>
                      </a:endParaRPr>
                    </a:p>
                  </a:txBody>
                  <a:tcPr>
                    <a:solidFill>
                      <a:schemeClr val="bg1"/>
                    </a:solidFill>
                  </a:tcPr>
                </a:tc>
              </a:tr>
              <a:tr h="932540">
                <a:tc>
                  <a:txBody>
                    <a:bodyPr/>
                    <a:lstStyle/>
                    <a:p>
                      <a:r>
                        <a:rPr lang="en-US" sz="2000" b="1" dirty="0" smtClean="0"/>
                        <a:t>2.</a:t>
                      </a:r>
                      <a:endParaRPr lang="en-US" sz="2000" b="1" dirty="0"/>
                    </a:p>
                  </a:txBody>
                  <a:tcPr>
                    <a:solidFill>
                      <a:schemeClr val="bg1"/>
                    </a:solidFill>
                  </a:tcPr>
                </a:tc>
                <a:tc>
                  <a:txBody>
                    <a:bodyPr/>
                    <a:lstStyle/>
                    <a:p>
                      <a:r>
                        <a:rPr kumimoji="0" lang="en-US" sz="2000" b="1" kern="1200" dirty="0" err="1" smtClean="0">
                          <a:solidFill>
                            <a:schemeClr val="dk1"/>
                          </a:solidFill>
                          <a:latin typeface="+mn-lt"/>
                          <a:ea typeface="+mn-ea"/>
                          <a:cs typeface="+mn-cs"/>
                        </a:rPr>
                        <a:t>Shimurali</a:t>
                      </a:r>
                      <a:r>
                        <a:rPr kumimoji="0" lang="en-US" sz="2000" b="1" kern="1200" dirty="0" smtClean="0">
                          <a:solidFill>
                            <a:schemeClr val="dk1"/>
                          </a:solidFill>
                          <a:latin typeface="+mn-lt"/>
                          <a:ea typeface="+mn-ea"/>
                          <a:cs typeface="+mn-cs"/>
                        </a:rPr>
                        <a:t> </a:t>
                      </a:r>
                      <a:r>
                        <a:rPr kumimoji="0" lang="en-US" sz="2000" b="1" kern="1200" dirty="0" err="1" smtClean="0">
                          <a:solidFill>
                            <a:schemeClr val="dk1"/>
                          </a:solidFill>
                          <a:latin typeface="+mn-lt"/>
                          <a:ea typeface="+mn-ea"/>
                          <a:cs typeface="+mn-cs"/>
                        </a:rPr>
                        <a:t>Sachinandan</a:t>
                      </a:r>
                      <a:r>
                        <a:rPr kumimoji="0" lang="en-US" sz="2000" b="1" kern="1200" dirty="0" smtClean="0">
                          <a:solidFill>
                            <a:schemeClr val="dk1"/>
                          </a:solidFill>
                          <a:latin typeface="+mn-lt"/>
                          <a:ea typeface="+mn-ea"/>
                          <a:cs typeface="+mn-cs"/>
                        </a:rPr>
                        <a:t> College of </a:t>
                      </a:r>
                      <a:r>
                        <a:rPr kumimoji="0" lang="en-US" sz="2000" b="1" kern="1200" dirty="0" err="1" smtClean="0">
                          <a:solidFill>
                            <a:schemeClr val="dk1"/>
                          </a:solidFill>
                          <a:latin typeface="+mn-lt"/>
                          <a:ea typeface="+mn-ea"/>
                          <a:cs typeface="+mn-cs"/>
                        </a:rPr>
                        <a:t>Edn</a:t>
                      </a:r>
                      <a:r>
                        <a:rPr kumimoji="0" lang="en-US" sz="2000" b="1" kern="1200" dirty="0" smtClean="0">
                          <a:solidFill>
                            <a:schemeClr val="dk1"/>
                          </a:solidFill>
                          <a:latin typeface="+mn-lt"/>
                          <a:ea typeface="+mn-ea"/>
                          <a:cs typeface="+mn-cs"/>
                        </a:rPr>
                        <a:t>. Nadia</a:t>
                      </a:r>
                      <a:endParaRPr lang="en-US" sz="2000" b="1" dirty="0"/>
                    </a:p>
                  </a:txBody>
                  <a:tcPr>
                    <a:solidFill>
                      <a:schemeClr val="bg1"/>
                    </a:solidFill>
                  </a:tcPr>
                </a:tc>
                <a:tc>
                  <a:txBody>
                    <a:bodyPr/>
                    <a:lstStyle/>
                    <a:p>
                      <a:r>
                        <a:rPr lang="en-US" sz="2000" b="1" dirty="0" smtClean="0"/>
                        <a:t>Development</a:t>
                      </a:r>
                      <a:endParaRPr lang="en-US" sz="2000" b="1" dirty="0"/>
                    </a:p>
                  </a:txBody>
                  <a:tcPr>
                    <a:solidFill>
                      <a:schemeClr val="bg1"/>
                    </a:solidFill>
                  </a:tcPr>
                </a:tc>
                <a:tc>
                  <a:txBody>
                    <a:bodyPr/>
                    <a:lstStyle/>
                    <a:p>
                      <a:r>
                        <a:rPr lang="en-US" sz="2000" b="1" dirty="0" smtClean="0">
                          <a:solidFill>
                            <a:srgbClr val="FF0000"/>
                          </a:solidFill>
                        </a:rPr>
                        <a:t>59,09,374/-</a:t>
                      </a:r>
                      <a:endParaRPr lang="en-US" sz="2000" b="1" dirty="0">
                        <a:solidFill>
                          <a:srgbClr val="FF0000"/>
                        </a:solidFill>
                      </a:endParaRPr>
                    </a:p>
                  </a:txBody>
                  <a:tcPr>
                    <a:solidFill>
                      <a:schemeClr val="bg1"/>
                    </a:solidFill>
                  </a:tcPr>
                </a:tc>
              </a:tr>
              <a:tr h="715317">
                <a:tc>
                  <a:txBody>
                    <a:bodyPr/>
                    <a:lstStyle/>
                    <a:p>
                      <a:endParaRPr lang="en-US" sz="2000" b="1" dirty="0"/>
                    </a:p>
                  </a:txBody>
                  <a:tcPr>
                    <a:solidFill>
                      <a:schemeClr val="bg1"/>
                    </a:solidFill>
                  </a:tcPr>
                </a:tc>
                <a:tc>
                  <a:txBody>
                    <a:bodyPr/>
                    <a:lstStyle/>
                    <a:p>
                      <a:endParaRPr lang="en-US" sz="2000" b="1" dirty="0"/>
                    </a:p>
                  </a:txBody>
                  <a:tcPr>
                    <a:solidFill>
                      <a:schemeClr val="bg1"/>
                    </a:solidFill>
                  </a:tcPr>
                </a:tc>
                <a:tc>
                  <a:txBody>
                    <a:bodyPr/>
                    <a:lstStyle/>
                    <a:p>
                      <a:r>
                        <a:rPr lang="en-US" sz="2000" b="1" dirty="0" smtClean="0"/>
                        <a:t>Book</a:t>
                      </a:r>
                      <a:r>
                        <a:rPr lang="en-US" sz="2000" b="1" baseline="0" dirty="0" smtClean="0"/>
                        <a:t> Grants</a:t>
                      </a:r>
                      <a:endParaRPr lang="en-US" sz="2000" b="1" dirty="0"/>
                    </a:p>
                  </a:txBody>
                  <a:tcPr>
                    <a:solidFill>
                      <a:schemeClr val="bg1"/>
                    </a:solidFill>
                  </a:tcPr>
                </a:tc>
                <a:tc>
                  <a:txBody>
                    <a:bodyPr/>
                    <a:lstStyle/>
                    <a:p>
                      <a:r>
                        <a:rPr lang="en-US" sz="2000" b="1" dirty="0" smtClean="0">
                          <a:solidFill>
                            <a:srgbClr val="FF0000"/>
                          </a:solidFill>
                        </a:rPr>
                        <a:t>7,00,000/-</a:t>
                      </a:r>
                      <a:endParaRPr lang="en-US" sz="2000" b="1" dirty="0">
                        <a:solidFill>
                          <a:srgbClr val="FF0000"/>
                        </a:solidFill>
                      </a:endParaRPr>
                    </a:p>
                  </a:txBody>
                  <a:tcPr>
                    <a:solidFill>
                      <a:schemeClr val="bg1"/>
                    </a:solidFill>
                  </a:tcPr>
                </a:tc>
              </a:tr>
              <a:tr h="932540">
                <a:tc>
                  <a:txBody>
                    <a:bodyPr/>
                    <a:lstStyle/>
                    <a:p>
                      <a:r>
                        <a:rPr lang="en-US" sz="2000" b="1" dirty="0" smtClean="0"/>
                        <a:t>3.</a:t>
                      </a:r>
                      <a:endParaRPr lang="en-US" sz="2000" b="1" dirty="0"/>
                    </a:p>
                  </a:txBody>
                  <a:tcPr>
                    <a:solidFill>
                      <a:schemeClr val="bg1"/>
                    </a:solidFill>
                  </a:tcPr>
                </a:tc>
                <a:tc>
                  <a:txBody>
                    <a:bodyPr/>
                    <a:lstStyle/>
                    <a:p>
                      <a:r>
                        <a:rPr kumimoji="0" lang="en-US" sz="2000" b="1" kern="1200" dirty="0" err="1" smtClean="0">
                          <a:solidFill>
                            <a:schemeClr val="dk1"/>
                          </a:solidFill>
                          <a:latin typeface="+mn-lt"/>
                          <a:ea typeface="+mn-ea"/>
                          <a:cs typeface="+mn-cs"/>
                        </a:rPr>
                        <a:t>Gopal</a:t>
                      </a:r>
                      <a:r>
                        <a:rPr kumimoji="0" lang="en-US" sz="2000" b="1" kern="1200" dirty="0" smtClean="0">
                          <a:solidFill>
                            <a:schemeClr val="dk1"/>
                          </a:solidFill>
                          <a:latin typeface="+mn-lt"/>
                          <a:ea typeface="+mn-ea"/>
                          <a:cs typeface="+mn-cs"/>
                        </a:rPr>
                        <a:t> Chandra Memorial College of Education</a:t>
                      </a:r>
                      <a:endParaRPr lang="en-US" sz="2000" b="1"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Book</a:t>
                      </a:r>
                      <a:r>
                        <a:rPr lang="en-US" sz="2000" b="1" baseline="0" dirty="0" smtClean="0"/>
                        <a:t> Grants</a:t>
                      </a:r>
                      <a:endParaRPr lang="en-US" sz="2000" b="1" dirty="0" smtClean="0"/>
                    </a:p>
                    <a:p>
                      <a:endParaRPr lang="en-US" sz="2000" b="1"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rgbClr val="FF0000"/>
                          </a:solidFill>
                        </a:rPr>
                        <a:t>7,00,000/-</a:t>
                      </a:r>
                    </a:p>
                    <a:p>
                      <a:endParaRPr lang="en-US" sz="2000" b="1" dirty="0">
                        <a:solidFill>
                          <a:srgbClr val="FF0000"/>
                        </a:solidFill>
                      </a:endParaRPr>
                    </a:p>
                  </a:txBody>
                  <a:tcPr>
                    <a:solidFill>
                      <a:schemeClr val="bg1"/>
                    </a:solidFill>
                  </a:tcPr>
                </a:tc>
              </a:tr>
              <a:tr h="932540">
                <a:tc>
                  <a:txBody>
                    <a:bodyPr/>
                    <a:lstStyle/>
                    <a:p>
                      <a:r>
                        <a:rPr lang="en-US" sz="2000" b="1" dirty="0" smtClean="0"/>
                        <a:t>4.</a:t>
                      </a:r>
                      <a:endParaRPr lang="en-US" sz="2000" b="1" dirty="0"/>
                    </a:p>
                  </a:txBody>
                  <a:tcPr>
                    <a:solidFill>
                      <a:schemeClr val="bg1"/>
                    </a:solidFill>
                  </a:tcPr>
                </a:tc>
                <a:tc>
                  <a:txBody>
                    <a:bodyPr/>
                    <a:lstStyle/>
                    <a:p>
                      <a:r>
                        <a:rPr kumimoji="0" lang="en-US" sz="2000" b="1" kern="1200" dirty="0" err="1" smtClean="0">
                          <a:solidFill>
                            <a:schemeClr val="dk1"/>
                          </a:solidFill>
                          <a:latin typeface="+mn-lt"/>
                          <a:ea typeface="+mn-ea"/>
                          <a:cs typeface="+mn-cs"/>
                        </a:rPr>
                        <a:t>R.K.M.Sikshan</a:t>
                      </a:r>
                      <a:r>
                        <a:rPr kumimoji="0" lang="en-US" sz="2000" b="1" kern="1200" baseline="0" dirty="0" smtClean="0">
                          <a:solidFill>
                            <a:schemeClr val="dk1"/>
                          </a:solidFill>
                          <a:latin typeface="+mn-lt"/>
                          <a:ea typeface="+mn-ea"/>
                          <a:cs typeface="+mn-cs"/>
                        </a:rPr>
                        <a:t> </a:t>
                      </a:r>
                      <a:r>
                        <a:rPr kumimoji="0" lang="en-US" sz="2000" b="1" kern="1200" dirty="0" err="1" smtClean="0">
                          <a:solidFill>
                            <a:schemeClr val="dk1"/>
                          </a:solidFill>
                          <a:latin typeface="+mn-lt"/>
                          <a:ea typeface="+mn-ea"/>
                          <a:cs typeface="+mn-cs"/>
                        </a:rPr>
                        <a:t>Mandir</a:t>
                      </a:r>
                      <a:r>
                        <a:rPr kumimoji="0" lang="en-US" sz="2000" b="1" kern="1200" dirty="0" smtClean="0">
                          <a:solidFill>
                            <a:schemeClr val="dk1"/>
                          </a:solidFill>
                          <a:latin typeface="+mn-lt"/>
                          <a:ea typeface="+mn-ea"/>
                          <a:cs typeface="+mn-cs"/>
                        </a:rPr>
                        <a:t>  </a:t>
                      </a:r>
                      <a:r>
                        <a:rPr kumimoji="0" lang="en-US" sz="2000" b="1" kern="1200" dirty="0" err="1" smtClean="0">
                          <a:solidFill>
                            <a:schemeClr val="dk1"/>
                          </a:solidFill>
                          <a:latin typeface="+mn-lt"/>
                          <a:ea typeface="+mn-ea"/>
                          <a:cs typeface="+mn-cs"/>
                        </a:rPr>
                        <a:t>Belurmath</a:t>
                      </a:r>
                      <a:endParaRPr lang="en-US" sz="2000" b="1"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Book</a:t>
                      </a:r>
                      <a:r>
                        <a:rPr lang="en-US" sz="2000" b="1" baseline="0" dirty="0" smtClean="0"/>
                        <a:t> Grants</a:t>
                      </a:r>
                      <a:endParaRPr lang="en-US" sz="2000" b="1" dirty="0" smtClean="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rgbClr val="FF0000"/>
                          </a:solidFill>
                        </a:rPr>
                        <a:t>7,70,000/-</a:t>
                      </a:r>
                    </a:p>
                  </a:txBody>
                  <a:tcPr>
                    <a:solidFill>
                      <a:schemeClr val="bg1"/>
                    </a:solid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411807"/>
          </a:xfrm>
        </p:spPr>
        <p:txBody>
          <a:bodyPr>
            <a:normAutofit/>
          </a:bodyPr>
          <a:lstStyle/>
          <a:p>
            <a:r>
              <a:rPr lang="en-US" sz="3600" b="1" dirty="0" smtClean="0">
                <a:solidFill>
                  <a:srgbClr val="0070C0"/>
                </a:solidFill>
              </a:rPr>
              <a:t>Other Teachers’ Training Institutions (Govt./ </a:t>
            </a:r>
            <a:r>
              <a:rPr lang="en-US" sz="3600" b="1" dirty="0" err="1" smtClean="0">
                <a:solidFill>
                  <a:srgbClr val="0070C0"/>
                </a:solidFill>
              </a:rPr>
              <a:t>Govt</a:t>
            </a:r>
            <a:r>
              <a:rPr lang="en-US" sz="3600" b="1" dirty="0" smtClean="0">
                <a:solidFill>
                  <a:srgbClr val="0070C0"/>
                </a:solidFill>
              </a:rPr>
              <a:t>-aided) are requested to submit their requisition of fund for infrastructural development and purchase of necessary equipments  to the Higher education Department </a:t>
            </a:r>
            <a:r>
              <a:rPr lang="en-US" sz="3600" b="1" dirty="0" smtClean="0">
                <a:solidFill>
                  <a:srgbClr val="FF0000"/>
                </a:solidFill>
              </a:rPr>
              <a:t>within 30</a:t>
            </a:r>
            <a:r>
              <a:rPr lang="en-US" sz="3600" b="1" baseline="30000" dirty="0" smtClean="0">
                <a:solidFill>
                  <a:srgbClr val="FF0000"/>
                </a:solidFill>
              </a:rPr>
              <a:t>th</a:t>
            </a:r>
            <a:r>
              <a:rPr lang="en-US" sz="3600" b="1" dirty="0" smtClean="0">
                <a:solidFill>
                  <a:srgbClr val="FF0000"/>
                </a:solidFill>
              </a:rPr>
              <a:t> June,2015 </a:t>
            </a:r>
            <a:r>
              <a:rPr lang="en-US" sz="3600" b="1" dirty="0" smtClean="0">
                <a:solidFill>
                  <a:srgbClr val="0070C0"/>
                </a:solidFill>
              </a:rPr>
              <a:t>following financial rules of the State Government to comply with the NCTE Regulations,2014.</a:t>
            </a:r>
          </a:p>
          <a:p>
            <a:endParaRPr lang="en-IN" sz="3600" dirty="0">
              <a:solidFill>
                <a:srgbClr val="0070C0"/>
              </a:solidFill>
            </a:endParaRPr>
          </a:p>
        </p:txBody>
      </p:sp>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25</a:t>
            </a:fld>
            <a:endParaRPr lang="en-IN"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715436" cy="6215106"/>
          </a:xfrm>
        </p:spPr>
        <p:txBody>
          <a:bodyPr>
            <a:normAutofit/>
          </a:bodyPr>
          <a:lstStyle/>
          <a:p>
            <a:pPr>
              <a:spcAft>
                <a:spcPts val="1200"/>
              </a:spcAft>
            </a:pPr>
            <a:r>
              <a:rPr lang="en-IN" b="1" dirty="0" smtClean="0">
                <a:solidFill>
                  <a:srgbClr val="002060"/>
                </a:solidFill>
              </a:rPr>
              <a:t>As per NCTE Regulations, 2014, </a:t>
            </a:r>
            <a:r>
              <a:rPr lang="en-IN" b="1" dirty="0" smtClean="0">
                <a:solidFill>
                  <a:srgbClr val="FF0000"/>
                </a:solidFill>
              </a:rPr>
              <a:t>NOC from the affiliating university will have to be </a:t>
            </a:r>
            <a:r>
              <a:rPr lang="en-IN" b="1" dirty="0" err="1" smtClean="0">
                <a:solidFill>
                  <a:srgbClr val="FF0000"/>
                </a:solidFill>
              </a:rPr>
              <a:t>attatched</a:t>
            </a:r>
            <a:r>
              <a:rPr lang="en-IN" b="1" dirty="0" smtClean="0">
                <a:solidFill>
                  <a:srgbClr val="FF0000"/>
                </a:solidFill>
              </a:rPr>
              <a:t> </a:t>
            </a:r>
            <a:r>
              <a:rPr lang="en-IN" b="1" dirty="0" smtClean="0">
                <a:solidFill>
                  <a:srgbClr val="002060"/>
                </a:solidFill>
              </a:rPr>
              <a:t>with the on-line application for  NCTE’s recognition/permission;</a:t>
            </a:r>
          </a:p>
          <a:p>
            <a:pPr>
              <a:spcAft>
                <a:spcPts val="1200"/>
              </a:spcAft>
            </a:pPr>
            <a:r>
              <a:rPr lang="en-US" b="1" dirty="0" smtClean="0">
                <a:solidFill>
                  <a:srgbClr val="002060"/>
                </a:solidFill>
              </a:rPr>
              <a:t>A large no. of new applicant institutions (self-financing)  are coming up for setting up new B.Ed colleges in the State;</a:t>
            </a:r>
          </a:p>
          <a:p>
            <a:pPr>
              <a:spcAft>
                <a:spcPts val="1200"/>
              </a:spcAft>
            </a:pPr>
            <a:r>
              <a:rPr lang="en-US" b="1" dirty="0" smtClean="0">
                <a:solidFill>
                  <a:srgbClr val="C00000"/>
                </a:solidFill>
              </a:rPr>
              <a:t>For a planned expansion of Teachers’ Training  Institutions in the State, the affiliating universities may issue NOC after due consultation with the State </a:t>
            </a:r>
            <a:r>
              <a:rPr lang="en-US" b="1" dirty="0" err="1" smtClean="0">
                <a:solidFill>
                  <a:srgbClr val="C00000"/>
                </a:solidFill>
              </a:rPr>
              <a:t>Govt</a:t>
            </a:r>
            <a:r>
              <a:rPr lang="en-US" b="1" dirty="0" smtClean="0">
                <a:solidFill>
                  <a:srgbClr val="C00000"/>
                </a:solidFill>
              </a:rPr>
              <a:t>; </a:t>
            </a:r>
          </a:p>
          <a:p>
            <a:endParaRPr lang="en-IN" dirty="0"/>
          </a:p>
        </p:txBody>
      </p:sp>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26</a:t>
            </a:fld>
            <a:endParaRPr lang="en-IN"/>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28671"/>
            <a:ext cx="7772400" cy="4786346"/>
          </a:xfrm>
        </p:spPr>
        <p:txBody>
          <a:bodyPr>
            <a:normAutofit/>
          </a:bodyPr>
          <a:lstStyle/>
          <a:p>
            <a:r>
              <a:rPr lang="en-IN" b="1" dirty="0" smtClean="0">
                <a:solidFill>
                  <a:srgbClr val="C00000"/>
                </a:solidFill>
              </a:rPr>
              <a:t>Mandatory Assessment and Accreditation of Higher Educational Institutions under UGC Regulations, 2012</a:t>
            </a:r>
            <a:endParaRPr lang="en-IN" b="1" dirty="0">
              <a:solidFill>
                <a:srgbClr val="C00000"/>
              </a:solidFill>
            </a:endParaRPr>
          </a:p>
        </p:txBody>
      </p:sp>
      <p:sp>
        <p:nvSpPr>
          <p:cNvPr id="4" name="Date Placeholder 3"/>
          <p:cNvSpPr>
            <a:spLocks noGrp="1"/>
          </p:cNvSpPr>
          <p:nvPr>
            <p:ph type="dt" sz="half" idx="10"/>
          </p:nvPr>
        </p:nvSpPr>
        <p:spPr/>
        <p:txBody>
          <a:bodyPr/>
          <a:lstStyle/>
          <a:p>
            <a:fld id="{E313FD7D-426E-4B02-AD22-DF353A63B81D}"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27</a:t>
            </a:fld>
            <a:endParaRPr lang="en-IN"/>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85728"/>
            <a:ext cx="8715436" cy="6143668"/>
          </a:xfrm>
        </p:spPr>
        <p:txBody>
          <a:bodyPr>
            <a:normAutofit/>
          </a:bodyPr>
          <a:lstStyle/>
          <a:p>
            <a:pPr>
              <a:spcAft>
                <a:spcPts val="1200"/>
              </a:spcAft>
            </a:pPr>
            <a:r>
              <a:rPr lang="en-IN" b="1" dirty="0" smtClean="0"/>
              <a:t>The UGC Regulations, 2012  stipulate mandatory assessment and accreditation of H.E. </a:t>
            </a:r>
            <a:r>
              <a:rPr lang="en-IN" b="1" dirty="0" err="1" smtClean="0"/>
              <a:t>Instituions</a:t>
            </a:r>
            <a:r>
              <a:rPr lang="en-IN" b="1" dirty="0" smtClean="0"/>
              <a:t> as pre-requisites for…….</a:t>
            </a:r>
          </a:p>
          <a:p>
            <a:pPr>
              <a:spcAft>
                <a:spcPts val="1200"/>
              </a:spcAft>
              <a:buNone/>
            </a:pPr>
            <a:r>
              <a:rPr lang="en-IN" b="1" dirty="0" smtClean="0"/>
              <a:t> (</a:t>
            </a:r>
            <a:r>
              <a:rPr lang="en-IN" b="1" dirty="0" err="1" smtClean="0"/>
              <a:t>i</a:t>
            </a:r>
            <a:r>
              <a:rPr lang="en-IN" b="1" dirty="0" smtClean="0"/>
              <a:t>) funding/ recognition by UGC, </a:t>
            </a:r>
          </a:p>
          <a:p>
            <a:pPr>
              <a:spcAft>
                <a:spcPts val="1200"/>
              </a:spcAft>
              <a:buNone/>
            </a:pPr>
            <a:r>
              <a:rPr lang="en-IN" b="1" dirty="0" smtClean="0"/>
              <a:t> (ii) prescribe the time schedules for undergoing accreditation/ re-accreditation, </a:t>
            </a:r>
          </a:p>
          <a:p>
            <a:pPr>
              <a:spcAft>
                <a:spcPts val="1200"/>
              </a:spcAft>
              <a:buNone/>
            </a:pPr>
            <a:r>
              <a:rPr lang="en-IN" b="1" dirty="0" smtClean="0"/>
              <a:t> (iii) designate Accreditation Agencies, and </a:t>
            </a:r>
          </a:p>
          <a:p>
            <a:pPr>
              <a:spcAft>
                <a:spcPts val="1200"/>
              </a:spcAft>
              <a:buNone/>
            </a:pPr>
            <a:r>
              <a:rPr lang="en-IN" b="1" dirty="0" smtClean="0"/>
              <a:t> (iv) penal provisions for not complying with these Regulations;</a:t>
            </a:r>
            <a:endParaRPr lang="en-IN" b="1" dirty="0"/>
          </a:p>
        </p:txBody>
      </p:sp>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28</a:t>
            </a:fld>
            <a:endParaRPr lang="en-IN"/>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715436" cy="6215106"/>
          </a:xfrm>
        </p:spPr>
        <p:txBody>
          <a:bodyPr>
            <a:normAutofit lnSpcReduction="10000"/>
          </a:bodyPr>
          <a:lstStyle/>
          <a:p>
            <a:pPr>
              <a:spcAft>
                <a:spcPts val="1200"/>
              </a:spcAft>
            </a:pPr>
            <a:r>
              <a:rPr lang="en-IN" b="1" dirty="0" smtClean="0">
                <a:solidFill>
                  <a:srgbClr val="FF0000"/>
                </a:solidFill>
              </a:rPr>
              <a:t>Every H.E.I. which has completed six (6) yrs of academic operations or 2 batches have passed out, </a:t>
            </a:r>
            <a:r>
              <a:rPr lang="en-IN" b="1" dirty="0" smtClean="0"/>
              <a:t>whichever is earlier, shall apply </a:t>
            </a:r>
            <a:r>
              <a:rPr lang="en-IN" b="1" dirty="0" smtClean="0">
                <a:solidFill>
                  <a:srgbClr val="FF0000"/>
                </a:solidFill>
              </a:rPr>
              <a:t>within 6 months </a:t>
            </a:r>
            <a:r>
              <a:rPr lang="en-IN" b="1" dirty="0" smtClean="0"/>
              <a:t>for Accreditation; </a:t>
            </a:r>
          </a:p>
          <a:p>
            <a:pPr>
              <a:spcAft>
                <a:spcPts val="1200"/>
              </a:spcAft>
            </a:pPr>
            <a:r>
              <a:rPr lang="en-IN" b="1" dirty="0" smtClean="0"/>
              <a:t>Accreditation will be valid for a period of </a:t>
            </a:r>
            <a:r>
              <a:rPr lang="en-IN" b="1" dirty="0" smtClean="0">
                <a:solidFill>
                  <a:srgbClr val="FF0000"/>
                </a:solidFill>
              </a:rPr>
              <a:t>five (5) yrs;</a:t>
            </a:r>
          </a:p>
          <a:p>
            <a:pPr>
              <a:spcAft>
                <a:spcPts val="1200"/>
              </a:spcAft>
            </a:pPr>
            <a:r>
              <a:rPr lang="en-IN" b="1" dirty="0" smtClean="0"/>
              <a:t>Each H.E.I. shall </a:t>
            </a:r>
            <a:r>
              <a:rPr lang="en-IN" b="1" dirty="0" smtClean="0">
                <a:solidFill>
                  <a:srgbClr val="FF0000"/>
                </a:solidFill>
              </a:rPr>
              <a:t>apply for Reaccreditation </a:t>
            </a:r>
            <a:r>
              <a:rPr lang="en-IN" b="1" dirty="0" smtClean="0">
                <a:solidFill>
                  <a:schemeClr val="tx1">
                    <a:lumMod val="95000"/>
                    <a:lumOff val="5000"/>
                  </a:schemeClr>
                </a:solidFill>
              </a:rPr>
              <a:t>six (6) months before expiry of five (5) yrs period;</a:t>
            </a:r>
          </a:p>
          <a:p>
            <a:pPr>
              <a:spcAft>
                <a:spcPts val="1200"/>
              </a:spcAft>
            </a:pPr>
            <a:r>
              <a:rPr lang="en-IN" b="1" dirty="0" smtClean="0"/>
              <a:t>The Vice Chancellors of universities were apprised about the Regulations vide H.E. Deptt no. 321 (15) –Edn(U) dt.14.03.2013;</a:t>
            </a:r>
          </a:p>
          <a:p>
            <a:endParaRPr lang="en-IN" dirty="0"/>
          </a:p>
        </p:txBody>
      </p:sp>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29</a:t>
            </a:fld>
            <a:endParaRPr lang="en-IN"/>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0"/>
            <a:ext cx="8858312" cy="6643710"/>
          </a:xfrm>
        </p:spPr>
        <p:txBody>
          <a:bodyPr>
            <a:normAutofit/>
          </a:bodyPr>
          <a:lstStyle/>
          <a:p>
            <a:r>
              <a:rPr lang="en-US" sz="3600" b="1" dirty="0" smtClean="0">
                <a:solidFill>
                  <a:srgbClr val="002060"/>
                </a:solidFill>
                <a:latin typeface="+mj-lt"/>
                <a:cs typeface="Aharoni" pitchFamily="2" charset="-79"/>
              </a:rPr>
              <a:t>From Academic Year 2015-16, admissions to UG &amp; PG courses shall be through ONLINE merit-based admission system</a:t>
            </a:r>
            <a:r>
              <a:rPr lang="en-US" sz="3600" b="1" i="1" dirty="0" smtClean="0">
                <a:solidFill>
                  <a:srgbClr val="002060"/>
                </a:solidFill>
                <a:latin typeface="+mj-lt"/>
                <a:cs typeface="Aharoni" pitchFamily="2" charset="-79"/>
              </a:rPr>
              <a:t>;</a:t>
            </a:r>
          </a:p>
          <a:p>
            <a:r>
              <a:rPr lang="en-US" sz="3600" b="1" dirty="0" smtClean="0">
                <a:solidFill>
                  <a:srgbClr val="002060"/>
                </a:solidFill>
                <a:latin typeface="+mj-lt"/>
                <a:cs typeface="Aharoni" pitchFamily="2" charset="-79"/>
              </a:rPr>
              <a:t>All Govt. colleges / Govt.-aided colleges / University colleges / Universities (excepting minority institutions) will come within this exercise;</a:t>
            </a:r>
          </a:p>
          <a:p>
            <a:r>
              <a:rPr lang="en-US" sz="3600" b="1" dirty="0" smtClean="0">
                <a:solidFill>
                  <a:srgbClr val="002060"/>
                </a:solidFill>
                <a:latin typeface="+mj-lt"/>
                <a:cs typeface="Aharoni" pitchFamily="2" charset="-79"/>
              </a:rPr>
              <a:t>Each Institution will operate online system on a standalone basis – it will not be a centralized one  but specific to each Institution;</a:t>
            </a:r>
          </a:p>
          <a:p>
            <a:endParaRPr lang="en-IN" dirty="0"/>
          </a:p>
        </p:txBody>
      </p:sp>
      <p:sp>
        <p:nvSpPr>
          <p:cNvPr id="4" name="Date Placeholder 3"/>
          <p:cNvSpPr>
            <a:spLocks noGrp="1"/>
          </p:cNvSpPr>
          <p:nvPr>
            <p:ph type="dt" sz="half" idx="10"/>
          </p:nvPr>
        </p:nvSpPr>
        <p:spPr/>
        <p:txBody>
          <a:bodyPr/>
          <a:lstStyle/>
          <a:p>
            <a:fld id="{20168BD5-4AD9-471C-9CE5-E228578F529E}"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3</a:t>
            </a:fld>
            <a:endParaRPr lang="en-IN"/>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472518" cy="5768997"/>
          </a:xfrm>
        </p:spPr>
        <p:txBody>
          <a:bodyPr>
            <a:normAutofit/>
          </a:bodyPr>
          <a:lstStyle/>
          <a:p>
            <a:pPr>
              <a:spcAft>
                <a:spcPts val="1200"/>
              </a:spcAft>
            </a:pPr>
            <a:r>
              <a:rPr lang="en-IN" b="1" dirty="0" smtClean="0">
                <a:solidFill>
                  <a:srgbClr val="FF0000"/>
                </a:solidFill>
              </a:rPr>
              <a:t>The UGC may impose following penalties for failing to get Accreditation / Reaccreditation….</a:t>
            </a:r>
          </a:p>
          <a:p>
            <a:pPr>
              <a:spcAft>
                <a:spcPts val="1200"/>
              </a:spcAft>
              <a:buFont typeface="Wingdings" pitchFamily="2" charset="2"/>
              <a:buChar char="ü"/>
            </a:pPr>
            <a:r>
              <a:rPr lang="en-IN" b="1" dirty="0" smtClean="0"/>
              <a:t> Withdrawal of recognition of the H.E.I. under Sec.12 B of the UGC Act;</a:t>
            </a:r>
          </a:p>
          <a:p>
            <a:pPr>
              <a:spcAft>
                <a:spcPts val="1200"/>
              </a:spcAft>
              <a:buFont typeface="Wingdings" pitchFamily="2" charset="2"/>
              <a:buChar char="ü"/>
            </a:pPr>
            <a:r>
              <a:rPr lang="en-IN" b="1" dirty="0" smtClean="0"/>
              <a:t>Withholding  of all grants  allocated to such H.E.I.;</a:t>
            </a:r>
          </a:p>
          <a:p>
            <a:pPr>
              <a:spcAft>
                <a:spcPts val="1200"/>
              </a:spcAft>
              <a:buFont typeface="Wingdings" pitchFamily="2" charset="2"/>
              <a:buChar char="ü"/>
            </a:pPr>
            <a:r>
              <a:rPr lang="en-IN" b="1" dirty="0" smtClean="0"/>
              <a:t>Declaring such H.E.I. to be ineligible for consideration for any assistance under general/ special assistance program;</a:t>
            </a:r>
          </a:p>
          <a:p>
            <a:pPr>
              <a:buFont typeface="Wingdings" pitchFamily="2" charset="2"/>
              <a:buChar char="ü"/>
            </a:pPr>
            <a:endParaRPr lang="en-IN" dirty="0" smtClean="0"/>
          </a:p>
          <a:p>
            <a:pPr>
              <a:buFont typeface="Wingdings" pitchFamily="2" charset="2"/>
              <a:buChar char="ü"/>
            </a:pPr>
            <a:endParaRPr lang="en-IN" dirty="0"/>
          </a:p>
        </p:txBody>
      </p:sp>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30</a:t>
            </a:fld>
            <a:endParaRPr lang="en-IN"/>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Fund provision under RUSA</a:t>
            </a:r>
            <a:endParaRPr lang="en-IN" b="1" dirty="0">
              <a:solidFill>
                <a:srgbClr val="C00000"/>
              </a:solidFill>
            </a:endParaRPr>
          </a:p>
        </p:txBody>
      </p:sp>
      <p:sp>
        <p:nvSpPr>
          <p:cNvPr id="3" name="Content Placeholder 2"/>
          <p:cNvSpPr>
            <a:spLocks noGrp="1"/>
          </p:cNvSpPr>
          <p:nvPr>
            <p:ph idx="1"/>
          </p:nvPr>
        </p:nvSpPr>
        <p:spPr>
          <a:xfrm>
            <a:off x="285720" y="1285860"/>
            <a:ext cx="8572560" cy="5072098"/>
          </a:xfrm>
        </p:spPr>
        <p:txBody>
          <a:bodyPr>
            <a:normAutofit lnSpcReduction="10000"/>
          </a:bodyPr>
          <a:lstStyle/>
          <a:p>
            <a:r>
              <a:rPr lang="en-US" b="1" dirty="0" smtClean="0"/>
              <a:t>Under component - 7, RUSA, Infrastructure Grants to Colleges are  sanctioned;</a:t>
            </a:r>
          </a:p>
          <a:p>
            <a:r>
              <a:rPr lang="en-US" b="1" dirty="0" smtClean="0">
                <a:solidFill>
                  <a:srgbClr val="FF0000"/>
                </a:solidFill>
              </a:rPr>
              <a:t>Maximum fund sanctioned per college is @ Rs 2 (two) </a:t>
            </a:r>
            <a:r>
              <a:rPr lang="en-US" b="1" dirty="0" err="1" smtClean="0">
                <a:solidFill>
                  <a:srgbClr val="FF0000"/>
                </a:solidFill>
              </a:rPr>
              <a:t>crore</a:t>
            </a:r>
            <a:r>
              <a:rPr lang="en-US" b="1" dirty="0" smtClean="0">
                <a:solidFill>
                  <a:srgbClr val="FF0000"/>
                </a:solidFill>
              </a:rPr>
              <a:t>, equally divided into two financial years of 2015-16 and 2016-17;</a:t>
            </a:r>
          </a:p>
          <a:p>
            <a:r>
              <a:rPr lang="en-US" b="1" dirty="0" smtClean="0">
                <a:solidFill>
                  <a:srgbClr val="0070C0"/>
                </a:solidFill>
              </a:rPr>
              <a:t>College must have valid accreditation from NAAC on the date of application ;</a:t>
            </a:r>
          </a:p>
          <a:p>
            <a:r>
              <a:rPr lang="en-US" b="1" dirty="0" smtClean="0"/>
              <a:t>Opening of dedicated bank account for RUSA in any Nationalized Bank and to send the details to RUSA Directorate for fund transfer;</a:t>
            </a:r>
          </a:p>
          <a:p>
            <a:endParaRPr lang="en-IN" dirty="0"/>
          </a:p>
        </p:txBody>
      </p:sp>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31</a:t>
            </a:fld>
            <a:endParaRPr lang="en-IN"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4422"/>
          </a:xfrm>
        </p:spPr>
        <p:txBody>
          <a:bodyPr>
            <a:normAutofit/>
          </a:bodyPr>
          <a:lstStyle/>
          <a:p>
            <a:r>
              <a:rPr lang="en-IN" sz="3600" b="1" dirty="0" smtClean="0">
                <a:solidFill>
                  <a:srgbClr val="C00000"/>
                </a:solidFill>
              </a:rPr>
              <a:t>Names  of 59 Accredited Colleges qualified for RUSA Grant</a:t>
            </a:r>
            <a:endParaRPr lang="en-IN" sz="3600" b="1" dirty="0">
              <a:solidFill>
                <a:srgbClr val="C00000"/>
              </a:solidFill>
            </a:endParaRPr>
          </a:p>
        </p:txBody>
      </p:sp>
      <p:graphicFrame>
        <p:nvGraphicFramePr>
          <p:cNvPr id="6" name="Content Placeholder 5"/>
          <p:cNvGraphicFramePr>
            <a:graphicFrameLocks noGrp="1"/>
          </p:cNvGraphicFramePr>
          <p:nvPr>
            <p:ph idx="1"/>
          </p:nvPr>
        </p:nvGraphicFramePr>
        <p:xfrm>
          <a:off x="428596" y="1285860"/>
          <a:ext cx="8072494" cy="5125720"/>
        </p:xfrm>
        <a:graphic>
          <a:graphicData uri="http://schemas.openxmlformats.org/drawingml/2006/table">
            <a:tbl>
              <a:tblPr firstRow="1" bandRow="1">
                <a:tableStyleId>{5C22544A-7EE6-4342-B048-85BDC9FD1C3A}</a:tableStyleId>
              </a:tblPr>
              <a:tblGrid>
                <a:gridCol w="1071570"/>
                <a:gridCol w="5759002"/>
                <a:gridCol w="1241922"/>
              </a:tblGrid>
              <a:tr h="370840">
                <a:tc>
                  <a:txBody>
                    <a:bodyPr/>
                    <a:lstStyle/>
                    <a:p>
                      <a:pPr algn="ctr"/>
                      <a:r>
                        <a:rPr lang="en-IN" dirty="0" smtClean="0"/>
                        <a:t>Sl. No.</a:t>
                      </a:r>
                      <a:endParaRPr lang="en-IN" dirty="0"/>
                    </a:p>
                  </a:txBody>
                  <a:tcPr/>
                </a:tc>
                <a:tc>
                  <a:txBody>
                    <a:bodyPr/>
                    <a:lstStyle/>
                    <a:p>
                      <a:pPr algn="ctr"/>
                      <a:r>
                        <a:rPr lang="en-IN" dirty="0" smtClean="0"/>
                        <a:t>Name of college</a:t>
                      </a:r>
                      <a:endParaRPr lang="en-IN" dirty="0"/>
                    </a:p>
                  </a:txBody>
                  <a:tcPr/>
                </a:tc>
                <a:tc>
                  <a:txBody>
                    <a:bodyPr/>
                    <a:lstStyle/>
                    <a:p>
                      <a:pPr algn="ctr"/>
                      <a:r>
                        <a:rPr lang="en-IN" dirty="0" smtClean="0"/>
                        <a:t>Grade</a:t>
                      </a:r>
                      <a:endParaRPr lang="en-IN" dirty="0"/>
                    </a:p>
                  </a:txBody>
                  <a:tcPr/>
                </a:tc>
              </a:tr>
              <a:tr h="370840">
                <a:tc>
                  <a:txBody>
                    <a:bodyPr/>
                    <a:lstStyle/>
                    <a:p>
                      <a:pPr algn="ctr"/>
                      <a:r>
                        <a:rPr lang="en-IN" sz="2000" b="1" dirty="0" smtClean="0"/>
                        <a:t>1</a:t>
                      </a:r>
                      <a:endParaRPr lang="en-IN" sz="2000" b="1" dirty="0"/>
                    </a:p>
                  </a:txBody>
                  <a:tcPr>
                    <a:solidFill>
                      <a:schemeClr val="bg1"/>
                    </a:solidFill>
                  </a:tcPr>
                </a:tc>
                <a:tc>
                  <a:txBody>
                    <a:bodyPr/>
                    <a:lstStyle/>
                    <a:p>
                      <a:pPr algn="l" fontAlgn="t"/>
                      <a:r>
                        <a:rPr lang="en-IN" sz="2000" b="1" i="0" u="none" strike="noStrike" dirty="0">
                          <a:latin typeface="Calibri"/>
                        </a:rPr>
                        <a:t>Bankura </a:t>
                      </a:r>
                      <a:r>
                        <a:rPr lang="en-IN" sz="2000" b="1" i="0" u="none" strike="noStrike" dirty="0" err="1">
                          <a:latin typeface="Calibri"/>
                        </a:rPr>
                        <a:t>Zilla</a:t>
                      </a:r>
                      <a:r>
                        <a:rPr lang="en-IN" sz="2000" b="1" i="0" u="none" strike="noStrike" dirty="0">
                          <a:latin typeface="Calibri"/>
                        </a:rPr>
                        <a:t> </a:t>
                      </a:r>
                      <a:r>
                        <a:rPr lang="en-IN" sz="2000" b="1" i="0" u="none" strike="noStrike" dirty="0" err="1">
                          <a:latin typeface="Calibri"/>
                        </a:rPr>
                        <a:t>Saradamani</a:t>
                      </a:r>
                      <a:r>
                        <a:rPr lang="en-IN" sz="2000" b="1" i="0" u="none" strike="noStrike" dirty="0">
                          <a:latin typeface="Calibri"/>
                        </a:rPr>
                        <a:t> </a:t>
                      </a:r>
                      <a:r>
                        <a:rPr lang="en-IN" sz="2000" b="1" i="0" u="none" strike="noStrike" dirty="0" err="1">
                          <a:latin typeface="Calibri"/>
                        </a:rPr>
                        <a:t>Mahila</a:t>
                      </a:r>
                      <a:r>
                        <a:rPr lang="en-IN" sz="2000" b="1" i="0" u="none" strike="noStrike" dirty="0">
                          <a:latin typeface="Calibri"/>
                        </a:rPr>
                        <a:t> </a:t>
                      </a:r>
                      <a:r>
                        <a:rPr lang="en-IN" sz="2000" b="1" i="0" u="none" strike="noStrike" dirty="0" smtClean="0">
                          <a:latin typeface="Calibri"/>
                        </a:rPr>
                        <a:t> MV </a:t>
                      </a:r>
                      <a:endParaRPr lang="en-IN" sz="2000" b="1" i="0" u="none" strike="noStrike" dirty="0">
                        <a:latin typeface="Calibri"/>
                      </a:endParaRPr>
                    </a:p>
                  </a:txBody>
                  <a:tcPr marL="9525" marR="9525" marT="9525" marB="0">
                    <a:solidFill>
                      <a:schemeClr val="bg1"/>
                    </a:solidFill>
                  </a:tcPr>
                </a:tc>
                <a:tc>
                  <a:txBody>
                    <a:bodyPr/>
                    <a:lstStyle/>
                    <a:p>
                      <a:pPr algn="ctr"/>
                      <a:r>
                        <a:rPr lang="en-IN" sz="2000" b="1" dirty="0" smtClean="0"/>
                        <a:t>A</a:t>
                      </a:r>
                      <a:endParaRPr lang="en-IN" sz="2000" b="1" dirty="0"/>
                    </a:p>
                  </a:txBody>
                  <a:tcPr>
                    <a:solidFill>
                      <a:schemeClr val="bg1"/>
                    </a:solidFill>
                  </a:tcPr>
                </a:tc>
              </a:tr>
              <a:tr h="370840">
                <a:tc>
                  <a:txBody>
                    <a:bodyPr/>
                    <a:lstStyle/>
                    <a:p>
                      <a:pPr algn="ctr"/>
                      <a:r>
                        <a:rPr lang="en-IN" sz="2000" b="1" dirty="0" smtClean="0"/>
                        <a:t>2</a:t>
                      </a:r>
                      <a:endParaRPr lang="en-IN" sz="2000" b="1" dirty="0"/>
                    </a:p>
                  </a:txBody>
                  <a:tcPr>
                    <a:solidFill>
                      <a:schemeClr val="bg1"/>
                    </a:solidFill>
                  </a:tcPr>
                </a:tc>
                <a:tc>
                  <a:txBody>
                    <a:bodyPr/>
                    <a:lstStyle/>
                    <a:p>
                      <a:pPr algn="l" fontAlgn="t"/>
                      <a:r>
                        <a:rPr lang="en-IN" sz="2000" b="1" i="0" u="none" strike="noStrike" dirty="0" err="1">
                          <a:latin typeface="Calibri"/>
                        </a:rPr>
                        <a:t>Barrackpore</a:t>
                      </a:r>
                      <a:r>
                        <a:rPr lang="en-IN" sz="2000" b="1" i="0" u="none" strike="noStrike" dirty="0">
                          <a:latin typeface="Calibri"/>
                        </a:rPr>
                        <a:t> </a:t>
                      </a:r>
                      <a:r>
                        <a:rPr lang="en-IN" sz="2000" b="1" i="0" u="none" strike="noStrike" dirty="0" err="1">
                          <a:latin typeface="Calibri"/>
                        </a:rPr>
                        <a:t>Rastraguru</a:t>
                      </a:r>
                      <a:r>
                        <a:rPr lang="en-IN" sz="2000" b="1" i="0" u="none" strike="noStrike" dirty="0">
                          <a:latin typeface="Calibri"/>
                        </a:rPr>
                        <a:t> </a:t>
                      </a:r>
                      <a:r>
                        <a:rPr lang="en-IN" sz="2000" b="1" i="0" u="none" strike="noStrike" dirty="0" err="1">
                          <a:latin typeface="Calibri"/>
                        </a:rPr>
                        <a:t>Surendranath</a:t>
                      </a:r>
                      <a:r>
                        <a:rPr lang="en-IN" sz="2000" b="1" i="0" u="none" strike="noStrike" dirty="0">
                          <a:latin typeface="Calibri"/>
                        </a:rPr>
                        <a:t> </a:t>
                      </a:r>
                      <a:r>
                        <a:rPr lang="en-IN" sz="2000" b="1" i="0" u="none" strike="noStrike" dirty="0" smtClean="0">
                          <a:latin typeface="Calibri"/>
                        </a:rPr>
                        <a:t>College</a:t>
                      </a:r>
                      <a:endParaRPr lang="en-IN" sz="2000" b="1" i="0" u="none" strike="noStrike" dirty="0">
                        <a:latin typeface="Calibri"/>
                      </a:endParaRPr>
                    </a:p>
                  </a:txBody>
                  <a:tcPr marL="9525" marR="9525" marT="9525" marB="0">
                    <a:solidFill>
                      <a:schemeClr val="bg1"/>
                    </a:solidFill>
                  </a:tcPr>
                </a:tc>
                <a:tc>
                  <a:txBody>
                    <a:bodyPr/>
                    <a:lstStyle/>
                    <a:p>
                      <a:pPr algn="ctr"/>
                      <a:r>
                        <a:rPr lang="en-IN" sz="2000" b="1" dirty="0" smtClean="0"/>
                        <a:t>A</a:t>
                      </a:r>
                      <a:endParaRPr lang="en-IN" sz="2000" b="1" dirty="0"/>
                    </a:p>
                  </a:txBody>
                  <a:tcPr>
                    <a:solidFill>
                      <a:schemeClr val="bg1"/>
                    </a:solidFill>
                  </a:tcPr>
                </a:tc>
              </a:tr>
              <a:tr h="370840">
                <a:tc>
                  <a:txBody>
                    <a:bodyPr/>
                    <a:lstStyle/>
                    <a:p>
                      <a:pPr algn="ctr"/>
                      <a:r>
                        <a:rPr lang="en-IN" sz="2000" b="1" dirty="0" smtClean="0"/>
                        <a:t>3</a:t>
                      </a:r>
                      <a:endParaRPr lang="en-IN" sz="2000" b="1" dirty="0"/>
                    </a:p>
                  </a:txBody>
                  <a:tcPr>
                    <a:solidFill>
                      <a:schemeClr val="bg1"/>
                    </a:solidFill>
                  </a:tcPr>
                </a:tc>
                <a:tc>
                  <a:txBody>
                    <a:bodyPr/>
                    <a:lstStyle/>
                    <a:p>
                      <a:pPr algn="l" fontAlgn="t"/>
                      <a:r>
                        <a:rPr lang="en-IN" sz="2000" b="1" i="0" u="none" strike="noStrike" dirty="0">
                          <a:latin typeface="Calibri"/>
                        </a:rPr>
                        <a:t>Bethune College, Kolkata, </a:t>
                      </a:r>
                    </a:p>
                  </a:txBody>
                  <a:tcPr marL="9525" marR="9525" marT="9525" marB="0">
                    <a:solidFill>
                      <a:schemeClr val="bg1"/>
                    </a:solidFill>
                  </a:tcPr>
                </a:tc>
                <a:tc>
                  <a:txBody>
                    <a:bodyPr/>
                    <a:lstStyle/>
                    <a:p>
                      <a:pPr algn="ctr"/>
                      <a:r>
                        <a:rPr lang="en-IN" sz="2000" b="1" dirty="0" smtClean="0"/>
                        <a:t>A</a:t>
                      </a:r>
                      <a:endParaRPr lang="en-IN" sz="2000" b="1" dirty="0"/>
                    </a:p>
                  </a:txBody>
                  <a:tcPr>
                    <a:solidFill>
                      <a:schemeClr val="bg1"/>
                    </a:solidFill>
                  </a:tcPr>
                </a:tc>
              </a:tr>
              <a:tr h="370840">
                <a:tc>
                  <a:txBody>
                    <a:bodyPr/>
                    <a:lstStyle/>
                    <a:p>
                      <a:pPr algn="ctr"/>
                      <a:r>
                        <a:rPr lang="en-IN" sz="2000" b="1" dirty="0" smtClean="0"/>
                        <a:t>4</a:t>
                      </a:r>
                      <a:endParaRPr lang="en-IN" sz="2000" b="1" dirty="0"/>
                    </a:p>
                  </a:txBody>
                  <a:tcPr>
                    <a:solidFill>
                      <a:schemeClr val="bg1"/>
                    </a:solidFill>
                  </a:tcPr>
                </a:tc>
                <a:tc>
                  <a:txBody>
                    <a:bodyPr/>
                    <a:lstStyle/>
                    <a:p>
                      <a:pPr algn="l" fontAlgn="t"/>
                      <a:r>
                        <a:rPr lang="en-IN" sz="2000" b="1" i="0" u="none" strike="noStrike" dirty="0">
                          <a:latin typeface="Calibri"/>
                        </a:rPr>
                        <a:t>Lady </a:t>
                      </a:r>
                      <a:r>
                        <a:rPr lang="en-IN" sz="2000" b="1" i="0" u="none" strike="noStrike" dirty="0" err="1">
                          <a:latin typeface="Calibri"/>
                        </a:rPr>
                        <a:t>Brabourne</a:t>
                      </a:r>
                      <a:r>
                        <a:rPr lang="en-IN" sz="2000" b="1" i="0" u="none" strike="noStrike" dirty="0">
                          <a:latin typeface="Calibri"/>
                        </a:rPr>
                        <a:t> College, </a:t>
                      </a:r>
                      <a:r>
                        <a:rPr lang="en-IN" sz="2000" b="1" i="0" u="none" strike="noStrike" dirty="0" smtClean="0">
                          <a:latin typeface="Calibri"/>
                        </a:rPr>
                        <a:t> </a:t>
                      </a:r>
                      <a:r>
                        <a:rPr lang="en-IN" sz="2000" b="1" i="0" u="none" strike="noStrike" dirty="0">
                          <a:latin typeface="Calibri"/>
                        </a:rPr>
                        <a:t>Kolkata, </a:t>
                      </a:r>
                    </a:p>
                  </a:txBody>
                  <a:tcPr marL="9525" marR="9525" marT="9525" marB="0">
                    <a:solidFill>
                      <a:schemeClr val="bg1"/>
                    </a:solidFill>
                  </a:tcPr>
                </a:tc>
                <a:tc>
                  <a:txBody>
                    <a:bodyPr/>
                    <a:lstStyle/>
                    <a:p>
                      <a:pPr algn="ctr"/>
                      <a:r>
                        <a:rPr lang="en-IN" sz="2000" b="1" dirty="0" smtClean="0"/>
                        <a:t>A</a:t>
                      </a:r>
                      <a:endParaRPr lang="en-IN" sz="2000" b="1" dirty="0"/>
                    </a:p>
                  </a:txBody>
                  <a:tcPr>
                    <a:solidFill>
                      <a:schemeClr val="bg1"/>
                    </a:solidFill>
                  </a:tcPr>
                </a:tc>
              </a:tr>
              <a:tr h="370840">
                <a:tc>
                  <a:txBody>
                    <a:bodyPr/>
                    <a:lstStyle/>
                    <a:p>
                      <a:pPr algn="ctr"/>
                      <a:r>
                        <a:rPr lang="en-IN" sz="2000" b="1" dirty="0" smtClean="0"/>
                        <a:t>5</a:t>
                      </a:r>
                      <a:endParaRPr lang="en-IN" sz="2000" b="1" dirty="0"/>
                    </a:p>
                  </a:txBody>
                  <a:tcPr>
                    <a:solidFill>
                      <a:schemeClr val="bg1"/>
                    </a:solidFill>
                  </a:tcPr>
                </a:tc>
                <a:tc>
                  <a:txBody>
                    <a:bodyPr/>
                    <a:lstStyle/>
                    <a:p>
                      <a:pPr algn="l" fontAlgn="t"/>
                      <a:r>
                        <a:rPr lang="en-IN" sz="2000" b="1" i="0" u="none" strike="noStrike" dirty="0">
                          <a:latin typeface="Calibri"/>
                        </a:rPr>
                        <a:t>Raja </a:t>
                      </a:r>
                      <a:r>
                        <a:rPr lang="en-IN" sz="2000" b="1" i="0" u="none" strike="noStrike" dirty="0" err="1">
                          <a:latin typeface="Calibri"/>
                        </a:rPr>
                        <a:t>Narendralal</a:t>
                      </a:r>
                      <a:r>
                        <a:rPr lang="en-IN" sz="2000" b="1" i="0" u="none" strike="noStrike" dirty="0">
                          <a:latin typeface="Calibri"/>
                        </a:rPr>
                        <a:t> Khan Women's College </a:t>
                      </a:r>
                      <a:r>
                        <a:rPr lang="en-IN" sz="2000" b="1" i="0" u="none" strike="noStrike" dirty="0" err="1" smtClean="0">
                          <a:latin typeface="Calibri"/>
                        </a:rPr>
                        <a:t>Midnapore</a:t>
                      </a:r>
                      <a:endParaRPr lang="en-IN" sz="2000" b="1" i="0" u="none" strike="noStrike" dirty="0">
                        <a:latin typeface="Calibri"/>
                      </a:endParaRPr>
                    </a:p>
                  </a:txBody>
                  <a:tcPr marL="9525" marR="9525" marT="9525" marB="0">
                    <a:solidFill>
                      <a:schemeClr val="bg1"/>
                    </a:solidFill>
                  </a:tcPr>
                </a:tc>
                <a:tc>
                  <a:txBody>
                    <a:bodyPr/>
                    <a:lstStyle/>
                    <a:p>
                      <a:pPr algn="ctr"/>
                      <a:r>
                        <a:rPr lang="en-IN" sz="2000" b="1" dirty="0" smtClean="0"/>
                        <a:t>A</a:t>
                      </a:r>
                      <a:endParaRPr lang="en-IN" sz="2000" b="1" dirty="0"/>
                    </a:p>
                  </a:txBody>
                  <a:tcPr>
                    <a:solidFill>
                      <a:schemeClr val="bg1"/>
                    </a:solidFill>
                  </a:tcPr>
                </a:tc>
              </a:tr>
              <a:tr h="370840">
                <a:tc>
                  <a:txBody>
                    <a:bodyPr/>
                    <a:lstStyle/>
                    <a:p>
                      <a:pPr algn="ctr"/>
                      <a:r>
                        <a:rPr lang="en-IN" sz="2000" b="1" dirty="0" smtClean="0"/>
                        <a:t>6</a:t>
                      </a:r>
                      <a:endParaRPr lang="en-IN" sz="2000" b="1" dirty="0"/>
                    </a:p>
                  </a:txBody>
                  <a:tcPr>
                    <a:solidFill>
                      <a:schemeClr val="bg1"/>
                    </a:solidFill>
                  </a:tcPr>
                </a:tc>
                <a:tc>
                  <a:txBody>
                    <a:bodyPr/>
                    <a:lstStyle/>
                    <a:p>
                      <a:pPr algn="l" fontAlgn="t"/>
                      <a:r>
                        <a:rPr lang="en-IN" sz="2000" b="1" i="0" u="none" strike="noStrike" dirty="0">
                          <a:latin typeface="Calibri"/>
                        </a:rPr>
                        <a:t>Ramakrishna Mission </a:t>
                      </a:r>
                      <a:r>
                        <a:rPr lang="en-IN" sz="2000" b="1" i="0" u="none" strike="noStrike" dirty="0" err="1">
                          <a:latin typeface="Calibri"/>
                        </a:rPr>
                        <a:t>Sikshanamandira</a:t>
                      </a:r>
                      <a:r>
                        <a:rPr lang="en-IN" sz="2000" b="1" i="0" u="none" strike="noStrike" dirty="0">
                          <a:latin typeface="Calibri"/>
                        </a:rPr>
                        <a:t> (Autonomous</a:t>
                      </a:r>
                      <a:r>
                        <a:rPr lang="en-IN" sz="2000" b="1" i="0" u="none" strike="noStrike" dirty="0" smtClean="0">
                          <a:latin typeface="Calibri"/>
                        </a:rPr>
                        <a:t>)</a:t>
                      </a:r>
                      <a:endParaRPr lang="en-IN" sz="2000" b="1" i="0" u="none" strike="noStrike" dirty="0">
                        <a:latin typeface="Calibri"/>
                      </a:endParaRPr>
                    </a:p>
                  </a:txBody>
                  <a:tcPr marL="9525" marR="9525" marT="9525" marB="0">
                    <a:solidFill>
                      <a:schemeClr val="bg1"/>
                    </a:solidFill>
                  </a:tcPr>
                </a:tc>
                <a:tc>
                  <a:txBody>
                    <a:bodyPr/>
                    <a:lstStyle/>
                    <a:p>
                      <a:pPr algn="ctr"/>
                      <a:r>
                        <a:rPr lang="en-IN" sz="2000" b="1" dirty="0" smtClean="0"/>
                        <a:t>A</a:t>
                      </a:r>
                      <a:endParaRPr lang="en-IN" sz="2000" b="1" dirty="0"/>
                    </a:p>
                  </a:txBody>
                  <a:tcPr>
                    <a:solidFill>
                      <a:schemeClr val="bg1"/>
                    </a:solidFill>
                  </a:tcPr>
                </a:tc>
              </a:tr>
              <a:tr h="370840">
                <a:tc>
                  <a:txBody>
                    <a:bodyPr/>
                    <a:lstStyle/>
                    <a:p>
                      <a:pPr algn="ctr"/>
                      <a:r>
                        <a:rPr lang="en-IN" sz="2000" b="1" dirty="0" smtClean="0"/>
                        <a:t>7</a:t>
                      </a:r>
                      <a:endParaRPr lang="en-IN" sz="2000" b="1" dirty="0"/>
                    </a:p>
                  </a:txBody>
                  <a:tcPr>
                    <a:solidFill>
                      <a:schemeClr val="bg1"/>
                    </a:solidFill>
                  </a:tcPr>
                </a:tc>
                <a:tc>
                  <a:txBody>
                    <a:bodyPr/>
                    <a:lstStyle/>
                    <a:p>
                      <a:pPr algn="l" fontAlgn="t"/>
                      <a:r>
                        <a:rPr lang="en-IN" sz="2000" b="1" i="0" u="none" strike="noStrike" dirty="0">
                          <a:latin typeface="Calibri"/>
                        </a:rPr>
                        <a:t>Ramakrishna Mission </a:t>
                      </a:r>
                      <a:r>
                        <a:rPr lang="en-IN" sz="2000" b="1" i="0" u="none" strike="noStrike" dirty="0" err="1">
                          <a:latin typeface="Calibri"/>
                        </a:rPr>
                        <a:t>Vidyamandira</a:t>
                      </a:r>
                      <a:r>
                        <a:rPr lang="en-IN" sz="2000" b="1" i="0" u="none" strike="noStrike" dirty="0">
                          <a:latin typeface="Calibri"/>
                        </a:rPr>
                        <a:t> (Autonomous</a:t>
                      </a:r>
                      <a:r>
                        <a:rPr lang="en-IN" sz="2000" b="1" i="0" u="none" strike="noStrike" dirty="0" smtClean="0">
                          <a:latin typeface="Calibri"/>
                        </a:rPr>
                        <a:t>)</a:t>
                      </a:r>
                      <a:r>
                        <a:rPr lang="en-IN" sz="2000" b="1" i="0" u="none" strike="noStrike" baseline="0" dirty="0" smtClean="0">
                          <a:latin typeface="Calibri"/>
                        </a:rPr>
                        <a:t> </a:t>
                      </a:r>
                      <a:endParaRPr lang="en-IN" sz="2000" b="1" i="0" u="none" strike="noStrike" dirty="0">
                        <a:latin typeface="Calibri"/>
                      </a:endParaRPr>
                    </a:p>
                  </a:txBody>
                  <a:tcPr marL="9525" marR="9525" marT="9525" marB="0">
                    <a:solidFill>
                      <a:schemeClr val="bg1"/>
                    </a:solidFill>
                  </a:tcPr>
                </a:tc>
                <a:tc>
                  <a:txBody>
                    <a:bodyPr/>
                    <a:lstStyle/>
                    <a:p>
                      <a:pPr algn="ctr"/>
                      <a:r>
                        <a:rPr lang="en-IN" sz="2000" b="1" dirty="0" smtClean="0"/>
                        <a:t>A</a:t>
                      </a:r>
                      <a:endParaRPr lang="en-IN" sz="2000" b="1" dirty="0"/>
                    </a:p>
                  </a:txBody>
                  <a:tcPr>
                    <a:solidFill>
                      <a:schemeClr val="bg1"/>
                    </a:solidFill>
                  </a:tcPr>
                </a:tc>
              </a:tr>
              <a:tr h="370840">
                <a:tc>
                  <a:txBody>
                    <a:bodyPr/>
                    <a:lstStyle/>
                    <a:p>
                      <a:pPr algn="ctr"/>
                      <a:r>
                        <a:rPr lang="en-IN" sz="2000" b="1" dirty="0" smtClean="0"/>
                        <a:t>8</a:t>
                      </a:r>
                      <a:endParaRPr lang="en-IN" sz="2000" b="1" dirty="0"/>
                    </a:p>
                  </a:txBody>
                  <a:tcPr>
                    <a:solidFill>
                      <a:schemeClr val="bg1"/>
                    </a:solidFill>
                  </a:tcPr>
                </a:tc>
                <a:tc>
                  <a:txBody>
                    <a:bodyPr/>
                    <a:lstStyle/>
                    <a:p>
                      <a:pPr algn="l" fontAlgn="t"/>
                      <a:r>
                        <a:rPr lang="en-IN" sz="2000" b="1" i="0" u="none" strike="noStrike" dirty="0" err="1">
                          <a:latin typeface="Calibri"/>
                        </a:rPr>
                        <a:t>RamaKrishna</a:t>
                      </a:r>
                      <a:r>
                        <a:rPr lang="en-IN" sz="2000" b="1" i="0" u="none" strike="noStrike" dirty="0">
                          <a:latin typeface="Calibri"/>
                        </a:rPr>
                        <a:t> Mission Vivekananda Centenary </a:t>
                      </a:r>
                      <a:r>
                        <a:rPr lang="en-IN" sz="2000" b="1" i="0" u="none" strike="noStrike" dirty="0" smtClean="0">
                          <a:latin typeface="Calibri"/>
                        </a:rPr>
                        <a:t>College</a:t>
                      </a:r>
                      <a:endParaRPr lang="en-IN" sz="2000" b="1" i="0" u="none" strike="noStrike" dirty="0">
                        <a:latin typeface="Calibri"/>
                      </a:endParaRPr>
                    </a:p>
                  </a:txBody>
                  <a:tcPr marL="9525" marR="9525" marT="9525" marB="0">
                    <a:solidFill>
                      <a:schemeClr val="bg1"/>
                    </a:solidFill>
                  </a:tcPr>
                </a:tc>
                <a:tc>
                  <a:txBody>
                    <a:bodyPr/>
                    <a:lstStyle/>
                    <a:p>
                      <a:pPr algn="ctr"/>
                      <a:r>
                        <a:rPr lang="en-IN" sz="2000" b="1" dirty="0" smtClean="0"/>
                        <a:t>A</a:t>
                      </a:r>
                      <a:endParaRPr lang="en-IN" sz="2000" b="1" dirty="0"/>
                    </a:p>
                  </a:txBody>
                  <a:tcPr>
                    <a:solidFill>
                      <a:schemeClr val="bg1"/>
                    </a:solidFill>
                  </a:tcPr>
                </a:tc>
              </a:tr>
              <a:tr h="370840">
                <a:tc>
                  <a:txBody>
                    <a:bodyPr/>
                    <a:lstStyle/>
                    <a:p>
                      <a:pPr algn="ctr"/>
                      <a:r>
                        <a:rPr lang="en-IN" sz="2000" b="1" dirty="0" smtClean="0"/>
                        <a:t>9</a:t>
                      </a:r>
                      <a:endParaRPr lang="en-IN" sz="2000" b="1" dirty="0"/>
                    </a:p>
                  </a:txBody>
                  <a:tcPr>
                    <a:solidFill>
                      <a:schemeClr val="bg1"/>
                    </a:solidFill>
                  </a:tcPr>
                </a:tc>
                <a:tc>
                  <a:txBody>
                    <a:bodyPr/>
                    <a:lstStyle/>
                    <a:p>
                      <a:pPr algn="l" fontAlgn="t"/>
                      <a:r>
                        <a:rPr lang="en-IN" sz="2000" b="1" i="0" u="none" strike="noStrike" dirty="0">
                          <a:latin typeface="Calibri"/>
                        </a:rPr>
                        <a:t>Scottish Church College, </a:t>
                      </a:r>
                      <a:r>
                        <a:rPr lang="en-IN" sz="2000" b="1" i="0" u="none" strike="noStrike" baseline="0" dirty="0" smtClean="0">
                          <a:latin typeface="Calibri"/>
                        </a:rPr>
                        <a:t> </a:t>
                      </a:r>
                      <a:r>
                        <a:rPr lang="en-IN" sz="2000" b="1" i="0" u="none" strike="noStrike" dirty="0" smtClean="0">
                          <a:latin typeface="Calibri"/>
                        </a:rPr>
                        <a:t>Kolkata</a:t>
                      </a:r>
                      <a:endParaRPr lang="en-IN" sz="2000" b="1" i="0" u="none" strike="noStrike" dirty="0">
                        <a:latin typeface="Calibri"/>
                      </a:endParaRPr>
                    </a:p>
                  </a:txBody>
                  <a:tcPr marL="9525" marR="9525" marT="9525" marB="0">
                    <a:solidFill>
                      <a:schemeClr val="bg1"/>
                    </a:solidFill>
                  </a:tcPr>
                </a:tc>
                <a:tc>
                  <a:txBody>
                    <a:bodyPr/>
                    <a:lstStyle/>
                    <a:p>
                      <a:pPr algn="ctr"/>
                      <a:r>
                        <a:rPr lang="en-IN" sz="2000" b="1" dirty="0" smtClean="0"/>
                        <a:t>A</a:t>
                      </a:r>
                      <a:endParaRPr lang="en-IN" sz="2000" b="1" dirty="0"/>
                    </a:p>
                  </a:txBody>
                  <a:tcPr>
                    <a:solidFill>
                      <a:schemeClr val="bg1"/>
                    </a:solidFill>
                  </a:tcPr>
                </a:tc>
              </a:tr>
              <a:tr h="370840">
                <a:tc>
                  <a:txBody>
                    <a:bodyPr/>
                    <a:lstStyle/>
                    <a:p>
                      <a:pPr algn="ctr"/>
                      <a:r>
                        <a:rPr lang="en-IN" sz="2000" b="1" dirty="0" smtClean="0"/>
                        <a:t>10</a:t>
                      </a:r>
                      <a:endParaRPr lang="en-IN" sz="2000" b="1" dirty="0"/>
                    </a:p>
                  </a:txBody>
                  <a:tcPr>
                    <a:solidFill>
                      <a:schemeClr val="bg1"/>
                    </a:solidFill>
                  </a:tcPr>
                </a:tc>
                <a:tc>
                  <a:txBody>
                    <a:bodyPr/>
                    <a:lstStyle/>
                    <a:p>
                      <a:pPr algn="l" fontAlgn="t"/>
                      <a:r>
                        <a:rPr lang="it-IT" sz="2000" b="1" i="0" u="none" strike="noStrike" dirty="0">
                          <a:latin typeface="Calibri"/>
                        </a:rPr>
                        <a:t>Serampore College Serampore </a:t>
                      </a:r>
                    </a:p>
                  </a:txBody>
                  <a:tcPr marL="9525" marR="9525" marT="9525" marB="0">
                    <a:solidFill>
                      <a:schemeClr val="bg1"/>
                    </a:solidFill>
                  </a:tcPr>
                </a:tc>
                <a:tc>
                  <a:txBody>
                    <a:bodyPr/>
                    <a:lstStyle/>
                    <a:p>
                      <a:pPr algn="ctr"/>
                      <a:r>
                        <a:rPr lang="en-IN" sz="2000" b="1" dirty="0" smtClean="0"/>
                        <a:t>A</a:t>
                      </a:r>
                      <a:endParaRPr lang="en-IN" sz="2000" b="1" dirty="0"/>
                    </a:p>
                  </a:txBody>
                  <a:tcPr>
                    <a:solidFill>
                      <a:schemeClr val="bg1"/>
                    </a:solidFill>
                  </a:tcPr>
                </a:tc>
              </a:tr>
              <a:tr h="370840">
                <a:tc>
                  <a:txBody>
                    <a:bodyPr/>
                    <a:lstStyle/>
                    <a:p>
                      <a:pPr algn="ctr"/>
                      <a:r>
                        <a:rPr lang="en-IN" sz="2000" b="1" dirty="0" smtClean="0"/>
                        <a:t>11</a:t>
                      </a:r>
                      <a:endParaRPr lang="en-IN" sz="2000" b="1" dirty="0"/>
                    </a:p>
                  </a:txBody>
                  <a:tcPr>
                    <a:solidFill>
                      <a:schemeClr val="bg1"/>
                    </a:solidFill>
                  </a:tcPr>
                </a:tc>
                <a:tc>
                  <a:txBody>
                    <a:bodyPr/>
                    <a:lstStyle/>
                    <a:p>
                      <a:pPr algn="l" fontAlgn="t"/>
                      <a:r>
                        <a:rPr lang="en-IN" sz="2000" b="1" i="0" u="none" strike="noStrike" dirty="0">
                          <a:latin typeface="Calibri"/>
                        </a:rPr>
                        <a:t>St. Joseph's College, </a:t>
                      </a:r>
                      <a:r>
                        <a:rPr lang="en-IN" sz="2000" b="1" i="0" u="none" strike="noStrike" dirty="0" smtClean="0">
                          <a:latin typeface="Calibri"/>
                        </a:rPr>
                        <a:t>Darjeeling</a:t>
                      </a:r>
                      <a:endParaRPr lang="en-IN" sz="2000" b="1" i="0" u="none" strike="noStrike" dirty="0">
                        <a:latin typeface="Calibri"/>
                      </a:endParaRPr>
                    </a:p>
                  </a:txBody>
                  <a:tcPr marL="9525" marR="9525" marT="9525" marB="0">
                    <a:solidFill>
                      <a:schemeClr val="bg1"/>
                    </a:solidFill>
                  </a:tcPr>
                </a:tc>
                <a:tc>
                  <a:txBody>
                    <a:bodyPr/>
                    <a:lstStyle/>
                    <a:p>
                      <a:pPr algn="ctr"/>
                      <a:r>
                        <a:rPr lang="en-IN" sz="2000" b="1" dirty="0" smtClean="0"/>
                        <a:t>A</a:t>
                      </a:r>
                      <a:endParaRPr lang="en-IN" sz="2000" b="1" dirty="0"/>
                    </a:p>
                  </a:txBody>
                  <a:tcPr>
                    <a:solidFill>
                      <a:schemeClr val="bg1"/>
                    </a:solidFill>
                  </a:tcPr>
                </a:tc>
              </a:tr>
              <a:tr h="370840">
                <a:tc>
                  <a:txBody>
                    <a:bodyPr/>
                    <a:lstStyle/>
                    <a:p>
                      <a:pPr algn="ctr"/>
                      <a:r>
                        <a:rPr lang="en-IN" sz="2000" b="1" dirty="0" smtClean="0"/>
                        <a:t>12</a:t>
                      </a:r>
                      <a:endParaRPr lang="en-IN" sz="2000" b="1" dirty="0"/>
                    </a:p>
                  </a:txBody>
                  <a:tcPr>
                    <a:solidFill>
                      <a:schemeClr val="bg1"/>
                    </a:solidFill>
                  </a:tcPr>
                </a:tc>
                <a:tc>
                  <a:txBody>
                    <a:bodyPr/>
                    <a:lstStyle/>
                    <a:p>
                      <a:pPr algn="l" fontAlgn="t"/>
                      <a:r>
                        <a:rPr lang="en-IN" sz="2000" b="1" i="0" u="none" strike="noStrike" dirty="0">
                          <a:latin typeface="Calibri"/>
                        </a:rPr>
                        <a:t>St. Xavier's College (Autonomous), </a:t>
                      </a:r>
                      <a:r>
                        <a:rPr lang="en-IN" sz="2000" b="1" i="0" u="none" strike="noStrike" baseline="0" dirty="0" smtClean="0">
                          <a:latin typeface="Calibri"/>
                        </a:rPr>
                        <a:t> Kolkata</a:t>
                      </a:r>
                      <a:endParaRPr lang="en-IN" sz="2000" b="1" i="0" u="none" strike="noStrike" dirty="0">
                        <a:latin typeface="Calibri"/>
                      </a:endParaRPr>
                    </a:p>
                  </a:txBody>
                  <a:tcPr marL="9525" marR="9525" marT="9525" marB="0">
                    <a:solidFill>
                      <a:schemeClr val="bg1"/>
                    </a:solidFill>
                  </a:tcPr>
                </a:tc>
                <a:tc>
                  <a:txBody>
                    <a:bodyPr/>
                    <a:lstStyle/>
                    <a:p>
                      <a:pPr algn="ctr"/>
                      <a:r>
                        <a:rPr lang="en-IN" sz="2000" b="1" dirty="0" smtClean="0"/>
                        <a:t>A</a:t>
                      </a:r>
                      <a:endParaRPr lang="en-IN" sz="2000" b="1" dirty="0"/>
                    </a:p>
                  </a:txBody>
                  <a:tcPr>
                    <a:solidFill>
                      <a:schemeClr val="bg1"/>
                    </a:solidFill>
                  </a:tcPr>
                </a:tc>
              </a:tr>
            </a:tbl>
          </a:graphicData>
        </a:graphic>
      </p:graphicFrame>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32</a:t>
            </a:fld>
            <a:endParaRPr lang="en-IN"/>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214313" y="214313"/>
          <a:ext cx="8715405" cy="6181725"/>
        </p:xfrm>
        <a:graphic>
          <a:graphicData uri="http://schemas.openxmlformats.org/drawingml/2006/table">
            <a:tbl>
              <a:tblPr firstRow="1" bandRow="1">
                <a:tableStyleId>{5C22544A-7EE6-4342-B048-85BDC9FD1C3A}</a:tableStyleId>
              </a:tblPr>
              <a:tblGrid>
                <a:gridCol w="1168010"/>
                <a:gridCol w="6190073"/>
                <a:gridCol w="1357322"/>
              </a:tblGrid>
              <a:tr h="370840">
                <a:tc>
                  <a:txBody>
                    <a:bodyPr/>
                    <a:lstStyle/>
                    <a:p>
                      <a:pPr algn="ctr"/>
                      <a:r>
                        <a:rPr lang="en-IN" dirty="0" smtClean="0"/>
                        <a:t>Sl. No.</a:t>
                      </a:r>
                      <a:endParaRPr lang="en-IN" dirty="0"/>
                    </a:p>
                  </a:txBody>
                  <a:tcPr/>
                </a:tc>
                <a:tc>
                  <a:txBody>
                    <a:bodyPr/>
                    <a:lstStyle/>
                    <a:p>
                      <a:pPr algn="ctr"/>
                      <a:r>
                        <a:rPr lang="en-IN" dirty="0" smtClean="0"/>
                        <a:t>Name of college</a:t>
                      </a:r>
                      <a:endParaRPr lang="en-IN" dirty="0"/>
                    </a:p>
                  </a:txBody>
                  <a:tcPr/>
                </a:tc>
                <a:tc>
                  <a:txBody>
                    <a:bodyPr/>
                    <a:lstStyle/>
                    <a:p>
                      <a:pPr algn="ctr"/>
                      <a:r>
                        <a:rPr lang="en-IN" dirty="0" smtClean="0"/>
                        <a:t>Grade</a:t>
                      </a:r>
                      <a:endParaRPr lang="en-IN" dirty="0"/>
                    </a:p>
                  </a:txBody>
                  <a:tcPr/>
                </a:tc>
              </a:tr>
              <a:tr h="370840">
                <a:tc>
                  <a:txBody>
                    <a:bodyPr/>
                    <a:lstStyle/>
                    <a:p>
                      <a:r>
                        <a:rPr lang="en-IN" b="1" dirty="0" smtClean="0"/>
                        <a:t>13</a:t>
                      </a:r>
                      <a:endParaRPr lang="en-IN" b="1" dirty="0"/>
                    </a:p>
                  </a:txBody>
                  <a:tcPr>
                    <a:solidFill>
                      <a:schemeClr val="bg1"/>
                    </a:solidFill>
                  </a:tcPr>
                </a:tc>
                <a:tc>
                  <a:txBody>
                    <a:bodyPr/>
                    <a:lstStyle/>
                    <a:p>
                      <a:pPr algn="l" fontAlgn="t"/>
                      <a:r>
                        <a:rPr lang="en-IN" sz="2000" b="1" i="0" u="none" strike="noStrike" dirty="0">
                          <a:latin typeface="Calibri"/>
                        </a:rPr>
                        <a:t>Women's Christian College, </a:t>
                      </a:r>
                      <a:r>
                        <a:rPr lang="en-IN" sz="2000" b="1" i="0" u="none" strike="noStrike" dirty="0" smtClean="0">
                          <a:latin typeface="Calibri"/>
                        </a:rPr>
                        <a:t>Kolkata</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A</a:t>
                      </a:r>
                      <a:endParaRPr lang="en-IN" b="1" dirty="0"/>
                    </a:p>
                  </a:txBody>
                  <a:tcPr>
                    <a:solidFill>
                      <a:schemeClr val="bg1"/>
                    </a:solidFill>
                  </a:tcPr>
                </a:tc>
              </a:tr>
              <a:tr h="370840">
                <a:tc>
                  <a:txBody>
                    <a:bodyPr/>
                    <a:lstStyle/>
                    <a:p>
                      <a:r>
                        <a:rPr lang="en-IN" b="1" dirty="0" smtClean="0"/>
                        <a:t>14</a:t>
                      </a:r>
                      <a:endParaRPr lang="en-IN" b="1" dirty="0"/>
                    </a:p>
                  </a:txBody>
                  <a:tcPr>
                    <a:solidFill>
                      <a:schemeClr val="bg1"/>
                    </a:solidFill>
                  </a:tcPr>
                </a:tc>
                <a:tc>
                  <a:txBody>
                    <a:bodyPr/>
                    <a:lstStyle/>
                    <a:p>
                      <a:pPr algn="l" fontAlgn="t"/>
                      <a:r>
                        <a:rPr lang="en-IN" sz="2000" b="1" i="0" u="none" strike="noStrike" dirty="0">
                          <a:latin typeface="Calibri"/>
                        </a:rPr>
                        <a:t>Bankura Christian College </a:t>
                      </a:r>
                      <a:r>
                        <a:rPr lang="en-IN" sz="2000" b="1" i="0" u="none" strike="noStrike" dirty="0" smtClean="0">
                          <a:latin typeface="Calibri"/>
                        </a:rPr>
                        <a:t>Bankura</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A</a:t>
                      </a:r>
                      <a:endParaRPr lang="en-IN" b="1" dirty="0"/>
                    </a:p>
                  </a:txBody>
                  <a:tcPr>
                    <a:solidFill>
                      <a:schemeClr val="bg1"/>
                    </a:solidFill>
                  </a:tcPr>
                </a:tc>
              </a:tr>
              <a:tr h="370840">
                <a:tc>
                  <a:txBody>
                    <a:bodyPr/>
                    <a:lstStyle/>
                    <a:p>
                      <a:r>
                        <a:rPr lang="en-IN" b="1" dirty="0" smtClean="0"/>
                        <a:t>15</a:t>
                      </a:r>
                      <a:endParaRPr lang="en-IN" b="1" dirty="0"/>
                    </a:p>
                  </a:txBody>
                  <a:tcPr>
                    <a:solidFill>
                      <a:schemeClr val="bg1"/>
                    </a:solidFill>
                  </a:tcPr>
                </a:tc>
                <a:tc>
                  <a:txBody>
                    <a:bodyPr/>
                    <a:lstStyle/>
                    <a:p>
                      <a:pPr algn="l" fontAlgn="t"/>
                      <a:r>
                        <a:rPr lang="en-IN" sz="2000" b="1" i="0" u="none" strike="noStrike" dirty="0">
                          <a:latin typeface="Calibri"/>
                        </a:rPr>
                        <a:t>Loreto College </a:t>
                      </a:r>
                      <a:r>
                        <a:rPr lang="en-IN" sz="2000" b="1" i="0" u="none" strike="noStrike" dirty="0" smtClean="0">
                          <a:latin typeface="Calibri"/>
                        </a:rPr>
                        <a:t>Kolkata</a:t>
                      </a:r>
                      <a:r>
                        <a:rPr lang="en-IN" sz="2000" b="1" i="0" u="none" strike="noStrike" baseline="0" dirty="0" smtClean="0">
                          <a:latin typeface="Calibri"/>
                        </a:rPr>
                        <a:t> </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A</a:t>
                      </a:r>
                      <a:endParaRPr lang="en-IN" b="1" dirty="0"/>
                    </a:p>
                  </a:txBody>
                  <a:tcPr>
                    <a:solidFill>
                      <a:schemeClr val="bg1"/>
                    </a:solidFill>
                  </a:tcPr>
                </a:tc>
              </a:tr>
              <a:tr h="370840">
                <a:tc>
                  <a:txBody>
                    <a:bodyPr/>
                    <a:lstStyle/>
                    <a:p>
                      <a:r>
                        <a:rPr lang="en-IN" b="1" dirty="0" smtClean="0"/>
                        <a:t>16</a:t>
                      </a:r>
                      <a:endParaRPr lang="en-IN" b="1" dirty="0"/>
                    </a:p>
                  </a:txBody>
                  <a:tcPr>
                    <a:solidFill>
                      <a:schemeClr val="bg1"/>
                    </a:solidFill>
                  </a:tcPr>
                </a:tc>
                <a:tc>
                  <a:txBody>
                    <a:bodyPr/>
                    <a:lstStyle/>
                    <a:p>
                      <a:pPr algn="l" fontAlgn="t"/>
                      <a:r>
                        <a:rPr lang="en-IN" sz="2000" b="1" i="0" u="none" strike="noStrike" dirty="0" err="1">
                          <a:latin typeface="Calibri"/>
                        </a:rPr>
                        <a:t>Midnapore</a:t>
                      </a:r>
                      <a:r>
                        <a:rPr lang="en-IN" sz="2000" b="1" i="0" u="none" strike="noStrike" dirty="0">
                          <a:latin typeface="Calibri"/>
                        </a:rPr>
                        <a:t> College </a:t>
                      </a:r>
                      <a:r>
                        <a:rPr lang="en-IN" sz="2000" b="1" i="0" u="none" strike="noStrike" dirty="0" err="1" smtClean="0">
                          <a:latin typeface="Calibri"/>
                        </a:rPr>
                        <a:t>Midnapore</a:t>
                      </a:r>
                      <a:r>
                        <a:rPr lang="en-IN" sz="2000" b="1" i="0" u="none" strike="noStrike" baseline="0" dirty="0" smtClean="0">
                          <a:latin typeface="Calibri"/>
                        </a:rPr>
                        <a:t> </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A</a:t>
                      </a:r>
                      <a:endParaRPr lang="en-IN" b="1" dirty="0"/>
                    </a:p>
                  </a:txBody>
                  <a:tcPr>
                    <a:solidFill>
                      <a:schemeClr val="bg1"/>
                    </a:solidFill>
                  </a:tcPr>
                </a:tc>
              </a:tr>
              <a:tr h="370840">
                <a:tc>
                  <a:txBody>
                    <a:bodyPr/>
                    <a:lstStyle/>
                    <a:p>
                      <a:r>
                        <a:rPr lang="en-IN" b="1" dirty="0" smtClean="0"/>
                        <a:t>17</a:t>
                      </a:r>
                      <a:endParaRPr lang="en-IN" b="1" dirty="0"/>
                    </a:p>
                  </a:txBody>
                  <a:tcPr>
                    <a:solidFill>
                      <a:schemeClr val="bg1"/>
                    </a:solidFill>
                  </a:tcPr>
                </a:tc>
                <a:tc>
                  <a:txBody>
                    <a:bodyPr/>
                    <a:lstStyle/>
                    <a:p>
                      <a:pPr algn="l" fontAlgn="t"/>
                      <a:r>
                        <a:rPr lang="en-IN" sz="2000" b="1" i="0" u="none" strike="noStrike" dirty="0">
                          <a:latin typeface="Calibri"/>
                        </a:rPr>
                        <a:t>Ramakrishna Mission Residential College (Autonomous) </a:t>
                      </a:r>
                      <a:r>
                        <a:rPr lang="en-IN" sz="2000" b="1" i="0" u="none" strike="noStrike" dirty="0" smtClean="0">
                          <a:latin typeface="Calibri"/>
                        </a:rPr>
                        <a:t>Kolkata</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A</a:t>
                      </a:r>
                      <a:endParaRPr lang="en-IN" b="1" dirty="0"/>
                    </a:p>
                  </a:txBody>
                  <a:tcPr>
                    <a:solidFill>
                      <a:schemeClr val="bg1"/>
                    </a:solidFill>
                  </a:tcPr>
                </a:tc>
              </a:tr>
              <a:tr h="370840">
                <a:tc>
                  <a:txBody>
                    <a:bodyPr/>
                    <a:lstStyle/>
                    <a:p>
                      <a:r>
                        <a:rPr lang="en-IN" b="1" dirty="0" smtClean="0"/>
                        <a:t>18</a:t>
                      </a:r>
                      <a:endParaRPr lang="en-IN" b="1" dirty="0"/>
                    </a:p>
                  </a:txBody>
                  <a:tcPr>
                    <a:solidFill>
                      <a:schemeClr val="bg1"/>
                    </a:solidFill>
                  </a:tcPr>
                </a:tc>
                <a:tc>
                  <a:txBody>
                    <a:bodyPr/>
                    <a:lstStyle/>
                    <a:p>
                      <a:pPr algn="l" fontAlgn="t"/>
                      <a:r>
                        <a:rPr lang="en-IN" sz="2000" b="1" i="0" u="none" strike="noStrike" dirty="0" err="1">
                          <a:latin typeface="Calibri"/>
                        </a:rPr>
                        <a:t>Acharya</a:t>
                      </a:r>
                      <a:r>
                        <a:rPr lang="en-IN" sz="2000" b="1" i="0" u="none" strike="noStrike" dirty="0">
                          <a:latin typeface="Calibri"/>
                        </a:rPr>
                        <a:t> </a:t>
                      </a:r>
                      <a:r>
                        <a:rPr lang="en-IN" sz="2000" b="1" i="0" u="none" strike="noStrike" dirty="0" err="1">
                          <a:latin typeface="Calibri"/>
                        </a:rPr>
                        <a:t>Girish</a:t>
                      </a:r>
                      <a:r>
                        <a:rPr lang="en-IN" sz="2000" b="1" i="0" u="none" strike="noStrike" dirty="0">
                          <a:latin typeface="Calibri"/>
                        </a:rPr>
                        <a:t> Chandra Bose College,  </a:t>
                      </a:r>
                      <a:r>
                        <a:rPr lang="en-IN" sz="2000" b="1" i="0" u="none" strike="noStrike" dirty="0" smtClean="0">
                          <a:latin typeface="Calibri"/>
                        </a:rPr>
                        <a:t>Kolkata</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B</a:t>
                      </a:r>
                      <a:endParaRPr lang="en-IN" b="1" dirty="0"/>
                    </a:p>
                  </a:txBody>
                  <a:tcPr>
                    <a:solidFill>
                      <a:schemeClr val="bg1"/>
                    </a:solidFill>
                  </a:tcPr>
                </a:tc>
              </a:tr>
              <a:tr h="370840">
                <a:tc>
                  <a:txBody>
                    <a:bodyPr/>
                    <a:lstStyle/>
                    <a:p>
                      <a:r>
                        <a:rPr lang="en-IN" b="1" dirty="0" smtClean="0"/>
                        <a:t>19</a:t>
                      </a:r>
                      <a:endParaRPr lang="en-IN" b="1" dirty="0"/>
                    </a:p>
                  </a:txBody>
                  <a:tcPr>
                    <a:solidFill>
                      <a:schemeClr val="bg1"/>
                    </a:solidFill>
                  </a:tcPr>
                </a:tc>
                <a:tc>
                  <a:txBody>
                    <a:bodyPr/>
                    <a:lstStyle/>
                    <a:p>
                      <a:pPr algn="l" fontAlgn="t"/>
                      <a:r>
                        <a:rPr lang="en-IN" sz="2000" b="1" i="0" u="none" strike="noStrike" dirty="0" err="1">
                          <a:latin typeface="Calibri"/>
                        </a:rPr>
                        <a:t>Bankim</a:t>
                      </a:r>
                      <a:r>
                        <a:rPr lang="en-IN" sz="2000" b="1" i="0" u="none" strike="noStrike" dirty="0">
                          <a:latin typeface="Calibri"/>
                        </a:rPr>
                        <a:t> </a:t>
                      </a:r>
                      <a:r>
                        <a:rPr lang="en-IN" sz="2000" b="1" i="0" u="none" strike="noStrike" dirty="0" err="1">
                          <a:latin typeface="Calibri"/>
                        </a:rPr>
                        <a:t>Sardar</a:t>
                      </a:r>
                      <a:r>
                        <a:rPr lang="en-IN" sz="2000" b="1" i="0" u="none" strike="noStrike" dirty="0">
                          <a:latin typeface="Calibri"/>
                        </a:rPr>
                        <a:t> College, South 24 </a:t>
                      </a:r>
                      <a:r>
                        <a:rPr lang="en-IN" sz="2000" b="1" i="0" u="none" strike="noStrike" dirty="0" err="1" smtClean="0">
                          <a:latin typeface="Calibri"/>
                        </a:rPr>
                        <a:t>Parganas</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B</a:t>
                      </a:r>
                      <a:endParaRPr lang="en-IN" b="1" dirty="0"/>
                    </a:p>
                  </a:txBody>
                  <a:tcPr>
                    <a:solidFill>
                      <a:schemeClr val="bg1"/>
                    </a:solidFill>
                  </a:tcPr>
                </a:tc>
              </a:tr>
              <a:tr h="370840">
                <a:tc>
                  <a:txBody>
                    <a:bodyPr/>
                    <a:lstStyle/>
                    <a:p>
                      <a:r>
                        <a:rPr lang="en-IN" b="1" dirty="0" smtClean="0"/>
                        <a:t>20</a:t>
                      </a:r>
                      <a:endParaRPr lang="en-IN" b="1" dirty="0"/>
                    </a:p>
                  </a:txBody>
                  <a:tcPr>
                    <a:solidFill>
                      <a:schemeClr val="bg1"/>
                    </a:solidFill>
                  </a:tcPr>
                </a:tc>
                <a:tc>
                  <a:txBody>
                    <a:bodyPr/>
                    <a:lstStyle/>
                    <a:p>
                      <a:pPr algn="l" fontAlgn="t"/>
                      <a:r>
                        <a:rPr lang="it-IT" sz="2000" b="1" i="0" u="none" strike="noStrike" dirty="0">
                          <a:latin typeface="Calibri"/>
                        </a:rPr>
                        <a:t>Belda College, Paschim </a:t>
                      </a:r>
                      <a:r>
                        <a:rPr lang="it-IT" sz="2000" b="1" i="0" u="none" strike="noStrike" dirty="0" smtClean="0">
                          <a:latin typeface="Calibri"/>
                        </a:rPr>
                        <a:t>Medinipur</a:t>
                      </a:r>
                      <a:endParaRPr lang="it-IT" sz="2000" b="1" i="0" u="none" strike="noStrike" dirty="0">
                        <a:latin typeface="Calibri"/>
                      </a:endParaRPr>
                    </a:p>
                  </a:txBody>
                  <a:tcPr marL="9525" marR="9525" marT="9525" marB="0">
                    <a:solidFill>
                      <a:schemeClr val="bg1"/>
                    </a:solidFill>
                  </a:tcPr>
                </a:tc>
                <a:tc>
                  <a:txBody>
                    <a:bodyPr/>
                    <a:lstStyle/>
                    <a:p>
                      <a:pPr algn="ctr"/>
                      <a:r>
                        <a:rPr lang="en-IN" b="1" dirty="0" smtClean="0"/>
                        <a:t>B</a:t>
                      </a:r>
                      <a:endParaRPr lang="en-IN" b="1" dirty="0"/>
                    </a:p>
                  </a:txBody>
                  <a:tcPr>
                    <a:solidFill>
                      <a:schemeClr val="bg1"/>
                    </a:solidFill>
                  </a:tcPr>
                </a:tc>
              </a:tr>
              <a:tr h="370840">
                <a:tc>
                  <a:txBody>
                    <a:bodyPr/>
                    <a:lstStyle/>
                    <a:p>
                      <a:r>
                        <a:rPr lang="en-IN" b="1" dirty="0" smtClean="0"/>
                        <a:t>21</a:t>
                      </a:r>
                      <a:endParaRPr lang="en-IN" b="1" dirty="0"/>
                    </a:p>
                  </a:txBody>
                  <a:tcPr>
                    <a:solidFill>
                      <a:schemeClr val="bg1"/>
                    </a:solidFill>
                  </a:tcPr>
                </a:tc>
                <a:tc>
                  <a:txBody>
                    <a:bodyPr/>
                    <a:lstStyle/>
                    <a:p>
                      <a:pPr algn="l" fontAlgn="t"/>
                      <a:r>
                        <a:rPr lang="en-IN" sz="2000" b="1" i="0" u="none" strike="noStrike" dirty="0" err="1">
                          <a:latin typeface="Calibri"/>
                        </a:rPr>
                        <a:t>Dhruba</a:t>
                      </a:r>
                      <a:r>
                        <a:rPr lang="en-IN" sz="2000" b="1" i="0" u="none" strike="noStrike" dirty="0">
                          <a:latin typeface="Calibri"/>
                        </a:rPr>
                        <a:t> </a:t>
                      </a:r>
                      <a:r>
                        <a:rPr lang="en-IN" sz="2000" b="1" i="0" u="none" strike="noStrike" dirty="0" err="1">
                          <a:latin typeface="Calibri"/>
                        </a:rPr>
                        <a:t>Chand</a:t>
                      </a:r>
                      <a:r>
                        <a:rPr lang="en-IN" sz="2000" b="1" i="0" u="none" strike="noStrike" dirty="0">
                          <a:latin typeface="Calibri"/>
                        </a:rPr>
                        <a:t> </a:t>
                      </a:r>
                      <a:r>
                        <a:rPr lang="en-IN" sz="2000" b="1" i="0" u="none" strike="noStrike" dirty="0" err="1">
                          <a:latin typeface="Calibri"/>
                        </a:rPr>
                        <a:t>Halder</a:t>
                      </a:r>
                      <a:r>
                        <a:rPr lang="en-IN" sz="2000" b="1" i="0" u="none" strike="noStrike" dirty="0">
                          <a:latin typeface="Calibri"/>
                        </a:rPr>
                        <a:t> College, South 24- </a:t>
                      </a:r>
                      <a:r>
                        <a:rPr lang="en-IN" sz="2000" b="1" i="0" u="none" strike="noStrike" dirty="0" smtClean="0">
                          <a:latin typeface="Calibri"/>
                        </a:rPr>
                        <a:t>Pg</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B</a:t>
                      </a:r>
                      <a:endParaRPr lang="en-IN" b="1" dirty="0"/>
                    </a:p>
                  </a:txBody>
                  <a:tcPr>
                    <a:solidFill>
                      <a:schemeClr val="bg1"/>
                    </a:solidFill>
                  </a:tcPr>
                </a:tc>
              </a:tr>
              <a:tr h="370840">
                <a:tc>
                  <a:txBody>
                    <a:bodyPr/>
                    <a:lstStyle/>
                    <a:p>
                      <a:r>
                        <a:rPr lang="en-IN" b="1" dirty="0" smtClean="0"/>
                        <a:t>22</a:t>
                      </a:r>
                      <a:endParaRPr lang="en-IN" b="1" dirty="0"/>
                    </a:p>
                  </a:txBody>
                  <a:tcPr>
                    <a:solidFill>
                      <a:schemeClr val="bg1"/>
                    </a:solidFill>
                  </a:tcPr>
                </a:tc>
                <a:tc>
                  <a:txBody>
                    <a:bodyPr/>
                    <a:lstStyle/>
                    <a:p>
                      <a:pPr algn="l" fontAlgn="t"/>
                      <a:r>
                        <a:rPr lang="en-IN" sz="2000" b="1" i="0" u="none" strike="noStrike" dirty="0">
                          <a:latin typeface="Calibri"/>
                        </a:rPr>
                        <a:t>Dr. </a:t>
                      </a:r>
                      <a:r>
                        <a:rPr lang="en-IN" sz="2000" b="1" i="0" u="none" strike="noStrike" dirty="0" err="1">
                          <a:latin typeface="Calibri"/>
                        </a:rPr>
                        <a:t>Bhupendra</a:t>
                      </a:r>
                      <a:r>
                        <a:rPr lang="en-IN" sz="2000" b="1" i="0" u="none" strike="noStrike" dirty="0">
                          <a:latin typeface="Calibri"/>
                        </a:rPr>
                        <a:t> </a:t>
                      </a:r>
                      <a:r>
                        <a:rPr lang="en-IN" sz="2000" b="1" i="0" u="none" strike="noStrike" dirty="0" err="1">
                          <a:latin typeface="Calibri"/>
                        </a:rPr>
                        <a:t>Nath</a:t>
                      </a:r>
                      <a:r>
                        <a:rPr lang="en-IN" sz="2000" b="1" i="0" u="none" strike="noStrike" dirty="0">
                          <a:latin typeface="Calibri"/>
                        </a:rPr>
                        <a:t> </a:t>
                      </a:r>
                      <a:r>
                        <a:rPr lang="en-IN" sz="2000" b="1" i="0" u="none" strike="noStrike" dirty="0" err="1">
                          <a:latin typeface="Calibri"/>
                        </a:rPr>
                        <a:t>Dutta</a:t>
                      </a:r>
                      <a:r>
                        <a:rPr lang="en-IN" sz="2000" b="1" i="0" u="none" strike="noStrike" dirty="0">
                          <a:latin typeface="Calibri"/>
                        </a:rPr>
                        <a:t> </a:t>
                      </a:r>
                      <a:r>
                        <a:rPr lang="en-IN" sz="2000" b="1" i="0" u="none" strike="noStrike" dirty="0" err="1">
                          <a:latin typeface="Calibri"/>
                        </a:rPr>
                        <a:t>Smriti</a:t>
                      </a:r>
                      <a:r>
                        <a:rPr lang="en-IN" sz="2000" b="1" i="0" u="none" strike="noStrike" dirty="0">
                          <a:latin typeface="Calibri"/>
                        </a:rPr>
                        <a:t> </a:t>
                      </a:r>
                      <a:r>
                        <a:rPr lang="en-IN" sz="2000" b="1" i="0" u="none" strike="noStrike" dirty="0" err="1">
                          <a:latin typeface="Calibri"/>
                        </a:rPr>
                        <a:t>Mahavidyalaya</a:t>
                      </a:r>
                      <a:r>
                        <a:rPr lang="en-IN" sz="2000" b="1" i="0" u="none" strike="noStrike" dirty="0">
                          <a:latin typeface="Calibri"/>
                        </a:rPr>
                        <a:t>, </a:t>
                      </a:r>
                      <a:r>
                        <a:rPr lang="en-IN" sz="2000" b="1" i="0" u="none" strike="noStrike" dirty="0" smtClean="0">
                          <a:latin typeface="Calibri"/>
                        </a:rPr>
                        <a:t>Burdwan </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B</a:t>
                      </a:r>
                      <a:endParaRPr lang="en-IN" b="1" dirty="0"/>
                    </a:p>
                  </a:txBody>
                  <a:tcPr>
                    <a:solidFill>
                      <a:schemeClr val="bg1"/>
                    </a:solidFill>
                  </a:tcPr>
                </a:tc>
              </a:tr>
              <a:tr h="370840">
                <a:tc>
                  <a:txBody>
                    <a:bodyPr/>
                    <a:lstStyle/>
                    <a:p>
                      <a:r>
                        <a:rPr lang="en-IN" b="1" dirty="0" smtClean="0"/>
                        <a:t>23</a:t>
                      </a:r>
                      <a:endParaRPr lang="en-IN" b="1" dirty="0"/>
                    </a:p>
                  </a:txBody>
                  <a:tcPr>
                    <a:solidFill>
                      <a:schemeClr val="bg1"/>
                    </a:solidFill>
                  </a:tcPr>
                </a:tc>
                <a:tc>
                  <a:txBody>
                    <a:bodyPr/>
                    <a:lstStyle/>
                    <a:p>
                      <a:pPr algn="l" fontAlgn="t"/>
                      <a:r>
                        <a:rPr lang="en-IN" sz="2000" b="1" i="0" u="none" strike="noStrike" dirty="0">
                          <a:latin typeface="Calibri"/>
                        </a:rPr>
                        <a:t>Dr. </a:t>
                      </a:r>
                      <a:r>
                        <a:rPr lang="en-IN" sz="2000" b="1" i="0" u="none" strike="noStrike" dirty="0" err="1">
                          <a:latin typeface="Calibri"/>
                        </a:rPr>
                        <a:t>Kanailal</a:t>
                      </a:r>
                      <a:r>
                        <a:rPr lang="en-IN" sz="2000" b="1" i="0" u="none" strike="noStrike" dirty="0">
                          <a:latin typeface="Calibri"/>
                        </a:rPr>
                        <a:t> Bhattacharyya College, </a:t>
                      </a:r>
                      <a:r>
                        <a:rPr lang="en-IN" sz="2000" b="1" i="0" u="none" strike="noStrike" dirty="0" smtClean="0">
                          <a:latin typeface="Calibri"/>
                        </a:rPr>
                        <a:t>Howrah</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B</a:t>
                      </a:r>
                      <a:endParaRPr lang="en-IN" b="1" dirty="0"/>
                    </a:p>
                  </a:txBody>
                  <a:tcPr>
                    <a:solidFill>
                      <a:schemeClr val="bg1"/>
                    </a:solidFill>
                  </a:tcPr>
                </a:tc>
              </a:tr>
              <a:tr h="370840">
                <a:tc>
                  <a:txBody>
                    <a:bodyPr/>
                    <a:lstStyle/>
                    <a:p>
                      <a:r>
                        <a:rPr lang="en-IN" b="1" dirty="0" smtClean="0"/>
                        <a:t>24</a:t>
                      </a:r>
                      <a:endParaRPr lang="en-IN" b="1" dirty="0"/>
                    </a:p>
                  </a:txBody>
                  <a:tcPr>
                    <a:solidFill>
                      <a:schemeClr val="bg1"/>
                    </a:solidFill>
                  </a:tcPr>
                </a:tc>
                <a:tc>
                  <a:txBody>
                    <a:bodyPr/>
                    <a:lstStyle/>
                    <a:p>
                      <a:pPr algn="l" fontAlgn="t"/>
                      <a:r>
                        <a:rPr lang="en-IN" sz="2000" b="1" i="0" u="none" strike="noStrike" dirty="0">
                          <a:latin typeface="Calibri"/>
                        </a:rPr>
                        <a:t>East Calcutta Girls' College, </a:t>
                      </a:r>
                      <a:r>
                        <a:rPr lang="en-IN" sz="2000" b="1" i="0" u="none" strike="noStrike" dirty="0" smtClean="0">
                          <a:latin typeface="Calibri"/>
                        </a:rPr>
                        <a:t>Kolkata</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B</a:t>
                      </a:r>
                      <a:endParaRPr lang="en-IN" b="1" dirty="0"/>
                    </a:p>
                  </a:txBody>
                  <a:tcPr>
                    <a:solidFill>
                      <a:schemeClr val="bg1"/>
                    </a:solidFill>
                  </a:tcPr>
                </a:tc>
              </a:tr>
              <a:tr h="370840">
                <a:tc>
                  <a:txBody>
                    <a:bodyPr/>
                    <a:lstStyle/>
                    <a:p>
                      <a:r>
                        <a:rPr lang="en-IN" b="1" dirty="0" smtClean="0"/>
                        <a:t>25</a:t>
                      </a:r>
                      <a:endParaRPr lang="en-IN" b="1" dirty="0"/>
                    </a:p>
                  </a:txBody>
                  <a:tcPr>
                    <a:solidFill>
                      <a:schemeClr val="bg1"/>
                    </a:solidFill>
                  </a:tcPr>
                </a:tc>
                <a:tc>
                  <a:txBody>
                    <a:bodyPr/>
                    <a:lstStyle/>
                    <a:p>
                      <a:pPr algn="l" fontAlgn="t"/>
                      <a:r>
                        <a:rPr lang="en-IN" sz="2000" b="1" i="0" u="none" strike="noStrike" dirty="0" err="1">
                          <a:latin typeface="Calibri"/>
                        </a:rPr>
                        <a:t>Garhbeta</a:t>
                      </a:r>
                      <a:r>
                        <a:rPr lang="en-IN" sz="2000" b="1" i="0" u="none" strike="noStrike" dirty="0">
                          <a:latin typeface="Calibri"/>
                        </a:rPr>
                        <a:t> College, </a:t>
                      </a:r>
                      <a:r>
                        <a:rPr lang="en-IN" sz="2000" b="1" i="0" u="none" strike="noStrike" dirty="0" smtClean="0">
                          <a:latin typeface="Calibri"/>
                        </a:rPr>
                        <a:t> </a:t>
                      </a:r>
                      <a:r>
                        <a:rPr lang="en-IN" sz="2000" b="1" i="0" u="none" strike="noStrike" dirty="0" err="1">
                          <a:latin typeface="Calibri"/>
                        </a:rPr>
                        <a:t>Paschim</a:t>
                      </a:r>
                      <a:r>
                        <a:rPr lang="en-IN" sz="2000" b="1" i="0" u="none" strike="noStrike" dirty="0">
                          <a:latin typeface="Calibri"/>
                        </a:rPr>
                        <a:t> </a:t>
                      </a:r>
                      <a:r>
                        <a:rPr lang="en-IN" sz="2000" b="1" i="0" u="none" strike="noStrike" dirty="0" err="1" smtClean="0">
                          <a:latin typeface="Calibri"/>
                        </a:rPr>
                        <a:t>Medinipur</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B</a:t>
                      </a:r>
                      <a:endParaRPr lang="en-IN" b="1" dirty="0"/>
                    </a:p>
                  </a:txBody>
                  <a:tcPr>
                    <a:solidFill>
                      <a:schemeClr val="bg1"/>
                    </a:solidFill>
                  </a:tcPr>
                </a:tc>
              </a:tr>
              <a:tr h="370840">
                <a:tc>
                  <a:txBody>
                    <a:bodyPr/>
                    <a:lstStyle/>
                    <a:p>
                      <a:r>
                        <a:rPr lang="en-IN" b="1" dirty="0" smtClean="0"/>
                        <a:t>26</a:t>
                      </a:r>
                      <a:endParaRPr lang="en-IN" b="1" dirty="0"/>
                    </a:p>
                  </a:txBody>
                  <a:tcPr>
                    <a:solidFill>
                      <a:schemeClr val="bg1"/>
                    </a:solidFill>
                  </a:tcPr>
                </a:tc>
                <a:tc>
                  <a:txBody>
                    <a:bodyPr/>
                    <a:lstStyle/>
                    <a:p>
                      <a:pPr algn="l" fontAlgn="t"/>
                      <a:r>
                        <a:rPr lang="en-IN" sz="2000" b="1" i="0" u="none" strike="noStrike" dirty="0" err="1">
                          <a:latin typeface="Calibri"/>
                        </a:rPr>
                        <a:t>Gurudas</a:t>
                      </a:r>
                      <a:r>
                        <a:rPr lang="en-IN" sz="2000" b="1" i="0" u="none" strike="noStrike" dirty="0">
                          <a:latin typeface="Calibri"/>
                        </a:rPr>
                        <a:t> College </a:t>
                      </a:r>
                      <a:r>
                        <a:rPr lang="en-IN" sz="2000" b="1" i="0" u="none" strike="noStrike" dirty="0" smtClean="0">
                          <a:latin typeface="Calibri"/>
                        </a:rPr>
                        <a:t>Kolkata</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B</a:t>
                      </a:r>
                      <a:endParaRPr lang="en-IN" b="1" dirty="0"/>
                    </a:p>
                  </a:txBody>
                  <a:tcPr>
                    <a:solidFill>
                      <a:schemeClr val="bg1"/>
                    </a:solidFill>
                  </a:tcPr>
                </a:tc>
              </a:tr>
              <a:tr h="370840">
                <a:tc>
                  <a:txBody>
                    <a:bodyPr/>
                    <a:lstStyle/>
                    <a:p>
                      <a:r>
                        <a:rPr lang="en-IN" b="1" dirty="0" smtClean="0"/>
                        <a:t>27</a:t>
                      </a:r>
                      <a:endParaRPr lang="en-IN" b="1" dirty="0"/>
                    </a:p>
                  </a:txBody>
                  <a:tcPr>
                    <a:solidFill>
                      <a:schemeClr val="bg1"/>
                    </a:solidFill>
                  </a:tcPr>
                </a:tc>
                <a:tc>
                  <a:txBody>
                    <a:bodyPr/>
                    <a:lstStyle/>
                    <a:p>
                      <a:pPr algn="l" fontAlgn="t"/>
                      <a:r>
                        <a:rPr lang="en-IN" sz="2000" b="1" i="0" u="none" strike="noStrike" dirty="0" err="1">
                          <a:latin typeface="Calibri"/>
                        </a:rPr>
                        <a:t>Jagannath</a:t>
                      </a:r>
                      <a:r>
                        <a:rPr lang="en-IN" sz="2000" b="1" i="0" u="none" strike="noStrike" dirty="0">
                          <a:latin typeface="Calibri"/>
                        </a:rPr>
                        <a:t> </a:t>
                      </a:r>
                      <a:r>
                        <a:rPr lang="en-IN" sz="2000" b="1" i="0" u="none" strike="noStrike" dirty="0" err="1">
                          <a:latin typeface="Calibri"/>
                        </a:rPr>
                        <a:t>Kishore</a:t>
                      </a:r>
                      <a:r>
                        <a:rPr lang="en-IN" sz="2000" b="1" i="0" u="none" strike="noStrike" dirty="0">
                          <a:latin typeface="Calibri"/>
                        </a:rPr>
                        <a:t> College </a:t>
                      </a:r>
                      <a:r>
                        <a:rPr lang="en-IN" sz="2000" b="1" i="0" u="none" strike="noStrike" dirty="0" smtClean="0">
                          <a:latin typeface="Calibri"/>
                        </a:rPr>
                        <a:t>,</a:t>
                      </a:r>
                      <a:r>
                        <a:rPr lang="en-IN" sz="2000" b="1" i="0" u="none" strike="noStrike" baseline="0" dirty="0" smtClean="0">
                          <a:latin typeface="Calibri"/>
                        </a:rPr>
                        <a:t> </a:t>
                      </a:r>
                      <a:r>
                        <a:rPr lang="en-IN" sz="2000" b="1" i="0" u="none" strike="noStrike" dirty="0" err="1" smtClean="0">
                          <a:latin typeface="Calibri"/>
                        </a:rPr>
                        <a:t>Purulia</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B</a:t>
                      </a:r>
                      <a:endParaRPr lang="en-IN" b="1" dirty="0"/>
                    </a:p>
                  </a:txBody>
                  <a:tcPr>
                    <a:solidFill>
                      <a:schemeClr val="bg1"/>
                    </a:solidFill>
                  </a:tcPr>
                </a:tc>
              </a:tr>
            </a:tbl>
          </a:graphicData>
        </a:graphic>
      </p:graphicFrame>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33</a:t>
            </a:fld>
            <a:endParaRPr lang="en-IN"/>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214313" y="214313"/>
          <a:ext cx="8429654" cy="6552565"/>
        </p:xfrm>
        <a:graphic>
          <a:graphicData uri="http://schemas.openxmlformats.org/drawingml/2006/table">
            <a:tbl>
              <a:tblPr firstRow="1" bandRow="1">
                <a:tableStyleId>{5C22544A-7EE6-4342-B048-85BDC9FD1C3A}</a:tableStyleId>
              </a:tblPr>
              <a:tblGrid>
                <a:gridCol w="1042811"/>
                <a:gridCol w="5815206"/>
                <a:gridCol w="1571637"/>
              </a:tblGrid>
              <a:tr h="370840">
                <a:tc>
                  <a:txBody>
                    <a:bodyPr/>
                    <a:lstStyle/>
                    <a:p>
                      <a:pPr algn="ctr"/>
                      <a:r>
                        <a:rPr lang="en-IN" dirty="0" smtClean="0"/>
                        <a:t>Sl. No.</a:t>
                      </a:r>
                      <a:endParaRPr lang="en-IN" dirty="0"/>
                    </a:p>
                  </a:txBody>
                  <a:tcPr/>
                </a:tc>
                <a:tc>
                  <a:txBody>
                    <a:bodyPr/>
                    <a:lstStyle/>
                    <a:p>
                      <a:pPr algn="ctr"/>
                      <a:r>
                        <a:rPr lang="en-IN" dirty="0" smtClean="0"/>
                        <a:t>Name of college</a:t>
                      </a:r>
                      <a:endParaRPr lang="en-IN" dirty="0"/>
                    </a:p>
                  </a:txBody>
                  <a:tcPr/>
                </a:tc>
                <a:tc>
                  <a:txBody>
                    <a:bodyPr/>
                    <a:lstStyle/>
                    <a:p>
                      <a:pPr algn="ctr"/>
                      <a:r>
                        <a:rPr lang="en-IN" dirty="0" smtClean="0"/>
                        <a:t>Grade</a:t>
                      </a:r>
                      <a:endParaRPr lang="en-IN" dirty="0"/>
                    </a:p>
                  </a:txBody>
                  <a:tcPr/>
                </a:tc>
              </a:tr>
              <a:tr h="370840">
                <a:tc>
                  <a:txBody>
                    <a:bodyPr/>
                    <a:lstStyle/>
                    <a:p>
                      <a:r>
                        <a:rPr lang="en-IN" b="0" dirty="0" smtClean="0"/>
                        <a:t>28</a:t>
                      </a:r>
                      <a:endParaRPr lang="en-IN" b="0" dirty="0"/>
                    </a:p>
                  </a:txBody>
                  <a:tcPr>
                    <a:solidFill>
                      <a:schemeClr val="bg1"/>
                    </a:solidFill>
                  </a:tcPr>
                </a:tc>
                <a:tc>
                  <a:txBody>
                    <a:bodyPr/>
                    <a:lstStyle/>
                    <a:p>
                      <a:pPr algn="l" fontAlgn="t"/>
                      <a:r>
                        <a:rPr lang="en-IN" sz="2000" b="0" i="0" u="none" strike="noStrike" dirty="0" err="1">
                          <a:latin typeface="Calibri"/>
                        </a:rPr>
                        <a:t>Jogamaya</a:t>
                      </a:r>
                      <a:r>
                        <a:rPr lang="en-IN" sz="2000" b="0" i="0" u="none" strike="noStrike" dirty="0">
                          <a:latin typeface="Calibri"/>
                        </a:rPr>
                        <a:t> Devi College, Kolkata, </a:t>
                      </a:r>
                    </a:p>
                  </a:txBody>
                  <a:tcPr marL="9525" marR="9525" marT="9525" marB="0">
                    <a:solidFill>
                      <a:schemeClr val="bg1"/>
                    </a:solidFill>
                  </a:tcPr>
                </a:tc>
                <a:tc>
                  <a:txBody>
                    <a:bodyPr/>
                    <a:lstStyle/>
                    <a:p>
                      <a:pPr algn="ctr"/>
                      <a:r>
                        <a:rPr lang="en-IN" b="0" dirty="0" smtClean="0"/>
                        <a:t>B</a:t>
                      </a:r>
                      <a:endParaRPr lang="en-IN" b="0" dirty="0"/>
                    </a:p>
                  </a:txBody>
                  <a:tcPr>
                    <a:solidFill>
                      <a:schemeClr val="bg1"/>
                    </a:solidFill>
                  </a:tcPr>
                </a:tc>
              </a:tr>
              <a:tr h="370840">
                <a:tc>
                  <a:txBody>
                    <a:bodyPr/>
                    <a:lstStyle/>
                    <a:p>
                      <a:r>
                        <a:rPr lang="en-IN" b="0" dirty="0" smtClean="0"/>
                        <a:t>29</a:t>
                      </a:r>
                      <a:endParaRPr lang="en-IN" b="0" dirty="0"/>
                    </a:p>
                  </a:txBody>
                  <a:tcPr>
                    <a:solidFill>
                      <a:schemeClr val="bg1"/>
                    </a:solidFill>
                  </a:tcPr>
                </a:tc>
                <a:tc>
                  <a:txBody>
                    <a:bodyPr/>
                    <a:lstStyle/>
                    <a:p>
                      <a:pPr algn="l" fontAlgn="t"/>
                      <a:r>
                        <a:rPr lang="en-IN" sz="2000" b="0" i="0" u="none" strike="noStrike" dirty="0" err="1">
                          <a:latin typeface="Calibri"/>
                        </a:rPr>
                        <a:t>Kaliachak</a:t>
                      </a:r>
                      <a:r>
                        <a:rPr lang="en-IN" sz="2000" b="0" i="0" u="none" strike="noStrike" dirty="0">
                          <a:latin typeface="Calibri"/>
                        </a:rPr>
                        <a:t> College, </a:t>
                      </a:r>
                      <a:r>
                        <a:rPr lang="en-IN" sz="2000" b="0" i="0" u="none" strike="noStrike" dirty="0" smtClean="0">
                          <a:latin typeface="Calibri"/>
                        </a:rPr>
                        <a:t> </a:t>
                      </a:r>
                      <a:r>
                        <a:rPr lang="en-IN" sz="2000" b="0" i="0" u="none" strike="noStrike" dirty="0" err="1">
                          <a:latin typeface="Calibri"/>
                        </a:rPr>
                        <a:t>Malda</a:t>
                      </a:r>
                      <a:r>
                        <a:rPr lang="en-IN" sz="2000" b="0" i="0" u="none" strike="noStrike" dirty="0">
                          <a:latin typeface="Calibri"/>
                        </a:rPr>
                        <a:t>  </a:t>
                      </a:r>
                    </a:p>
                  </a:txBody>
                  <a:tcPr marL="9525" marR="9525" marT="9525" marB="0">
                    <a:solidFill>
                      <a:schemeClr val="bg1"/>
                    </a:solidFill>
                  </a:tcPr>
                </a:tc>
                <a:tc>
                  <a:txBody>
                    <a:bodyPr/>
                    <a:lstStyle/>
                    <a:p>
                      <a:pPr algn="ctr"/>
                      <a:r>
                        <a:rPr lang="en-IN" b="0" dirty="0" smtClean="0"/>
                        <a:t>B</a:t>
                      </a:r>
                      <a:endParaRPr lang="en-IN" b="0" dirty="0"/>
                    </a:p>
                  </a:txBody>
                  <a:tcPr>
                    <a:solidFill>
                      <a:schemeClr val="bg1"/>
                    </a:solidFill>
                  </a:tcPr>
                </a:tc>
              </a:tr>
              <a:tr h="370840">
                <a:tc>
                  <a:txBody>
                    <a:bodyPr/>
                    <a:lstStyle/>
                    <a:p>
                      <a:r>
                        <a:rPr lang="en-IN" b="0" dirty="0" smtClean="0"/>
                        <a:t>30</a:t>
                      </a:r>
                      <a:endParaRPr lang="en-IN" b="0" dirty="0"/>
                    </a:p>
                  </a:txBody>
                  <a:tcPr>
                    <a:solidFill>
                      <a:schemeClr val="bg1"/>
                    </a:solidFill>
                  </a:tcPr>
                </a:tc>
                <a:tc>
                  <a:txBody>
                    <a:bodyPr/>
                    <a:lstStyle/>
                    <a:p>
                      <a:pPr algn="l" fontAlgn="t"/>
                      <a:r>
                        <a:rPr lang="en-IN" sz="2000" b="0" i="0" u="none" strike="noStrike" dirty="0">
                          <a:latin typeface="Calibri"/>
                        </a:rPr>
                        <a:t>Maharaja </a:t>
                      </a:r>
                      <a:r>
                        <a:rPr lang="en-IN" sz="2000" b="0" i="0" u="none" strike="noStrike" dirty="0" err="1">
                          <a:latin typeface="Calibri"/>
                        </a:rPr>
                        <a:t>Manindra</a:t>
                      </a:r>
                      <a:r>
                        <a:rPr lang="en-IN" sz="2000" b="0" i="0" u="none" strike="noStrike" dirty="0">
                          <a:latin typeface="Calibri"/>
                        </a:rPr>
                        <a:t> Chandra </a:t>
                      </a:r>
                      <a:r>
                        <a:rPr lang="en-IN" sz="2000" b="0" i="0" u="none" strike="noStrike" dirty="0" smtClean="0">
                          <a:latin typeface="Calibri"/>
                        </a:rPr>
                        <a:t>College,  Kolkata </a:t>
                      </a:r>
                      <a:endParaRPr lang="en-IN" sz="2000" b="0" i="0" u="none" strike="noStrike" dirty="0">
                        <a:latin typeface="Calibri"/>
                      </a:endParaRPr>
                    </a:p>
                  </a:txBody>
                  <a:tcPr marL="9525" marR="9525" marT="9525" marB="0">
                    <a:solidFill>
                      <a:schemeClr val="bg1"/>
                    </a:solidFill>
                  </a:tcPr>
                </a:tc>
                <a:tc>
                  <a:txBody>
                    <a:bodyPr/>
                    <a:lstStyle/>
                    <a:p>
                      <a:pPr algn="ctr"/>
                      <a:r>
                        <a:rPr lang="en-IN" b="0" dirty="0" smtClean="0"/>
                        <a:t>B</a:t>
                      </a:r>
                      <a:endParaRPr lang="en-IN" b="0" dirty="0"/>
                    </a:p>
                  </a:txBody>
                  <a:tcPr>
                    <a:solidFill>
                      <a:schemeClr val="bg1"/>
                    </a:solidFill>
                  </a:tcPr>
                </a:tc>
              </a:tr>
              <a:tr h="370840">
                <a:tc>
                  <a:txBody>
                    <a:bodyPr/>
                    <a:lstStyle/>
                    <a:p>
                      <a:r>
                        <a:rPr lang="en-IN" b="0" dirty="0" smtClean="0"/>
                        <a:t>31</a:t>
                      </a:r>
                      <a:endParaRPr lang="en-IN" b="0" dirty="0"/>
                    </a:p>
                  </a:txBody>
                  <a:tcPr>
                    <a:solidFill>
                      <a:schemeClr val="bg1"/>
                    </a:solidFill>
                  </a:tcPr>
                </a:tc>
                <a:tc>
                  <a:txBody>
                    <a:bodyPr/>
                    <a:lstStyle/>
                    <a:p>
                      <a:pPr algn="l" fontAlgn="t"/>
                      <a:r>
                        <a:rPr lang="en-IN" sz="2000" b="0" i="0" u="none" strike="noStrike" dirty="0" err="1">
                          <a:latin typeface="Calibri"/>
                        </a:rPr>
                        <a:t>Malda</a:t>
                      </a:r>
                      <a:r>
                        <a:rPr lang="en-IN" sz="2000" b="0" i="0" u="none" strike="noStrike" dirty="0">
                          <a:latin typeface="Calibri"/>
                        </a:rPr>
                        <a:t> College, </a:t>
                      </a:r>
                      <a:r>
                        <a:rPr lang="en-IN" sz="2000" b="0" i="0" u="none" strike="noStrike" dirty="0" smtClean="0">
                          <a:latin typeface="Calibri"/>
                        </a:rPr>
                        <a:t> </a:t>
                      </a:r>
                      <a:r>
                        <a:rPr lang="en-IN" sz="2000" b="0" i="0" u="none" strike="noStrike" dirty="0" err="1" smtClean="0">
                          <a:latin typeface="Calibri"/>
                        </a:rPr>
                        <a:t>Malda</a:t>
                      </a:r>
                      <a:r>
                        <a:rPr lang="en-IN" sz="2000" b="0" i="0" u="none" strike="noStrike" dirty="0" smtClean="0">
                          <a:latin typeface="Calibri"/>
                        </a:rPr>
                        <a:t> </a:t>
                      </a:r>
                      <a:endParaRPr lang="en-IN" sz="2000" b="0" i="0" u="none" strike="noStrike" dirty="0">
                        <a:latin typeface="Calibri"/>
                      </a:endParaRPr>
                    </a:p>
                  </a:txBody>
                  <a:tcPr marL="9525" marR="9525" marT="9525" marB="0">
                    <a:solidFill>
                      <a:schemeClr val="bg1"/>
                    </a:solidFill>
                  </a:tcPr>
                </a:tc>
                <a:tc>
                  <a:txBody>
                    <a:bodyPr/>
                    <a:lstStyle/>
                    <a:p>
                      <a:pPr algn="ctr"/>
                      <a:r>
                        <a:rPr lang="en-IN" b="0" dirty="0" smtClean="0"/>
                        <a:t>B</a:t>
                      </a:r>
                      <a:endParaRPr lang="en-IN" b="0" dirty="0"/>
                    </a:p>
                  </a:txBody>
                  <a:tcPr>
                    <a:solidFill>
                      <a:schemeClr val="bg1"/>
                    </a:solidFill>
                  </a:tcPr>
                </a:tc>
              </a:tr>
              <a:tr h="370840">
                <a:tc>
                  <a:txBody>
                    <a:bodyPr/>
                    <a:lstStyle/>
                    <a:p>
                      <a:r>
                        <a:rPr lang="en-IN" b="0" dirty="0" smtClean="0"/>
                        <a:t>32</a:t>
                      </a:r>
                      <a:endParaRPr lang="en-IN" b="0" dirty="0"/>
                    </a:p>
                  </a:txBody>
                  <a:tcPr>
                    <a:solidFill>
                      <a:schemeClr val="bg1"/>
                    </a:solidFill>
                  </a:tcPr>
                </a:tc>
                <a:tc>
                  <a:txBody>
                    <a:bodyPr/>
                    <a:lstStyle/>
                    <a:p>
                      <a:pPr algn="l" fontAlgn="t"/>
                      <a:r>
                        <a:rPr lang="en-IN" sz="2000" b="0" i="0" u="none" strike="noStrike" dirty="0" err="1">
                          <a:latin typeface="Calibri"/>
                        </a:rPr>
                        <a:t>Mugberia</a:t>
                      </a:r>
                      <a:r>
                        <a:rPr lang="en-IN" sz="2000" b="0" i="0" u="none" strike="noStrike" dirty="0">
                          <a:latin typeface="Calibri"/>
                        </a:rPr>
                        <a:t> </a:t>
                      </a:r>
                      <a:r>
                        <a:rPr lang="en-IN" sz="2000" b="0" i="0" u="none" strike="noStrike" dirty="0" err="1">
                          <a:latin typeface="Calibri"/>
                        </a:rPr>
                        <a:t>Gangadhar</a:t>
                      </a:r>
                      <a:r>
                        <a:rPr lang="en-IN" sz="2000" b="0" i="0" u="none" strike="noStrike" dirty="0">
                          <a:latin typeface="Calibri"/>
                        </a:rPr>
                        <a:t> </a:t>
                      </a:r>
                      <a:r>
                        <a:rPr lang="en-IN" sz="2000" b="0" i="0" u="none" strike="noStrike" dirty="0" err="1">
                          <a:latin typeface="Calibri"/>
                        </a:rPr>
                        <a:t>Mahavidyalaya</a:t>
                      </a:r>
                      <a:r>
                        <a:rPr lang="en-IN" sz="2000" b="0" i="0" u="none" strike="noStrike" dirty="0">
                          <a:latin typeface="Calibri"/>
                        </a:rPr>
                        <a:t>, </a:t>
                      </a:r>
                      <a:r>
                        <a:rPr lang="en-IN" sz="2000" b="0" i="0" u="none" strike="noStrike" dirty="0" smtClean="0">
                          <a:latin typeface="Calibri"/>
                        </a:rPr>
                        <a:t> </a:t>
                      </a:r>
                      <a:r>
                        <a:rPr lang="en-IN" sz="2000" b="0" i="0" u="none" strike="noStrike" dirty="0" err="1">
                          <a:latin typeface="Calibri"/>
                        </a:rPr>
                        <a:t>Purba</a:t>
                      </a:r>
                      <a:r>
                        <a:rPr lang="en-IN" sz="2000" b="0" i="0" u="none" strike="noStrike" dirty="0">
                          <a:latin typeface="Calibri"/>
                        </a:rPr>
                        <a:t> </a:t>
                      </a:r>
                      <a:r>
                        <a:rPr lang="en-IN" sz="2000" b="0" i="0" u="none" strike="noStrike" dirty="0" err="1" smtClean="0">
                          <a:latin typeface="Calibri"/>
                        </a:rPr>
                        <a:t>Medinipur</a:t>
                      </a:r>
                      <a:endParaRPr lang="en-IN" sz="2000" b="0" i="0" u="none" strike="noStrike" dirty="0">
                        <a:latin typeface="Calibri"/>
                      </a:endParaRPr>
                    </a:p>
                  </a:txBody>
                  <a:tcPr marL="9525" marR="9525" marT="9525" marB="0">
                    <a:solidFill>
                      <a:schemeClr val="bg1"/>
                    </a:solidFill>
                  </a:tcPr>
                </a:tc>
                <a:tc>
                  <a:txBody>
                    <a:bodyPr/>
                    <a:lstStyle/>
                    <a:p>
                      <a:pPr algn="ctr"/>
                      <a:r>
                        <a:rPr lang="en-IN" b="0" dirty="0" smtClean="0"/>
                        <a:t>B</a:t>
                      </a:r>
                      <a:endParaRPr lang="en-IN" b="0" dirty="0"/>
                    </a:p>
                  </a:txBody>
                  <a:tcPr>
                    <a:solidFill>
                      <a:schemeClr val="bg1"/>
                    </a:solidFill>
                  </a:tcPr>
                </a:tc>
              </a:tr>
              <a:tr h="370840">
                <a:tc>
                  <a:txBody>
                    <a:bodyPr/>
                    <a:lstStyle/>
                    <a:p>
                      <a:r>
                        <a:rPr lang="en-IN" b="0" dirty="0" smtClean="0"/>
                        <a:t>33</a:t>
                      </a:r>
                      <a:endParaRPr lang="en-IN" b="0" dirty="0"/>
                    </a:p>
                  </a:txBody>
                  <a:tcPr>
                    <a:solidFill>
                      <a:schemeClr val="bg1"/>
                    </a:solidFill>
                  </a:tcPr>
                </a:tc>
                <a:tc>
                  <a:txBody>
                    <a:bodyPr/>
                    <a:lstStyle/>
                    <a:p>
                      <a:pPr algn="l" fontAlgn="t"/>
                      <a:r>
                        <a:rPr lang="en-IN" sz="2000" b="0" i="0" u="none" strike="noStrike" dirty="0" err="1">
                          <a:latin typeface="Calibri"/>
                        </a:rPr>
                        <a:t>Panchakot</a:t>
                      </a:r>
                      <a:r>
                        <a:rPr lang="en-IN" sz="2000" b="0" i="0" u="none" strike="noStrike" dirty="0">
                          <a:latin typeface="Calibri"/>
                        </a:rPr>
                        <a:t> </a:t>
                      </a:r>
                      <a:r>
                        <a:rPr lang="en-IN" sz="2000" b="0" i="0" u="none" strike="noStrike" dirty="0" err="1">
                          <a:latin typeface="Calibri"/>
                        </a:rPr>
                        <a:t>Mahavidyalaya</a:t>
                      </a:r>
                      <a:r>
                        <a:rPr lang="en-IN" sz="2000" b="0" i="0" u="none" strike="noStrike" dirty="0">
                          <a:latin typeface="Calibri"/>
                        </a:rPr>
                        <a:t>, </a:t>
                      </a:r>
                      <a:r>
                        <a:rPr lang="en-IN" sz="2000" b="0" i="0" u="none" strike="noStrike" dirty="0" err="1" smtClean="0">
                          <a:latin typeface="Calibri"/>
                        </a:rPr>
                        <a:t>Purulia</a:t>
                      </a:r>
                      <a:endParaRPr lang="en-IN" sz="2000" b="0" i="0" u="none" strike="noStrike" dirty="0">
                        <a:latin typeface="Calibri"/>
                      </a:endParaRPr>
                    </a:p>
                  </a:txBody>
                  <a:tcPr marL="9525" marR="9525" marT="9525" marB="0">
                    <a:solidFill>
                      <a:schemeClr val="bg1"/>
                    </a:solidFill>
                  </a:tcPr>
                </a:tc>
                <a:tc>
                  <a:txBody>
                    <a:bodyPr/>
                    <a:lstStyle/>
                    <a:p>
                      <a:pPr algn="ctr"/>
                      <a:r>
                        <a:rPr lang="en-IN" b="0" dirty="0" smtClean="0"/>
                        <a:t>B</a:t>
                      </a:r>
                      <a:endParaRPr lang="en-IN" b="0" dirty="0"/>
                    </a:p>
                  </a:txBody>
                  <a:tcPr>
                    <a:solidFill>
                      <a:schemeClr val="bg1"/>
                    </a:solidFill>
                  </a:tcPr>
                </a:tc>
              </a:tr>
              <a:tr h="370840">
                <a:tc>
                  <a:txBody>
                    <a:bodyPr/>
                    <a:lstStyle/>
                    <a:p>
                      <a:r>
                        <a:rPr lang="en-IN" b="0" dirty="0" smtClean="0"/>
                        <a:t>34</a:t>
                      </a:r>
                      <a:endParaRPr lang="en-IN" b="0" dirty="0"/>
                    </a:p>
                  </a:txBody>
                  <a:tcPr>
                    <a:solidFill>
                      <a:schemeClr val="bg1"/>
                    </a:solidFill>
                  </a:tcPr>
                </a:tc>
                <a:tc>
                  <a:txBody>
                    <a:bodyPr/>
                    <a:lstStyle/>
                    <a:p>
                      <a:pPr algn="l" fontAlgn="t"/>
                      <a:r>
                        <a:rPr lang="en-IN" sz="2000" b="0" i="0" u="none" strike="noStrike" dirty="0" err="1">
                          <a:latin typeface="Calibri"/>
                        </a:rPr>
                        <a:t>Prabhu</a:t>
                      </a:r>
                      <a:r>
                        <a:rPr lang="en-IN" sz="2000" b="0" i="0" u="none" strike="noStrike" dirty="0">
                          <a:latin typeface="Calibri"/>
                        </a:rPr>
                        <a:t> </a:t>
                      </a:r>
                      <a:r>
                        <a:rPr lang="en-IN" sz="2000" b="0" i="0" u="none" strike="noStrike" dirty="0" err="1">
                          <a:latin typeface="Calibri"/>
                        </a:rPr>
                        <a:t>Jagatbandhu</a:t>
                      </a:r>
                      <a:r>
                        <a:rPr lang="en-IN" sz="2000" b="0" i="0" u="none" strike="noStrike" dirty="0">
                          <a:latin typeface="Calibri"/>
                        </a:rPr>
                        <a:t> </a:t>
                      </a:r>
                      <a:r>
                        <a:rPr lang="en-IN" sz="2000" b="0" i="0" u="none" strike="noStrike" dirty="0" smtClean="0">
                          <a:latin typeface="Calibri"/>
                        </a:rPr>
                        <a:t>College, Howrah</a:t>
                      </a:r>
                      <a:endParaRPr lang="en-IN" sz="2000" b="0" i="0" u="none" strike="noStrike" dirty="0">
                        <a:latin typeface="Calibri"/>
                      </a:endParaRPr>
                    </a:p>
                  </a:txBody>
                  <a:tcPr marL="9525" marR="9525" marT="9525" marB="0">
                    <a:solidFill>
                      <a:schemeClr val="bg1"/>
                    </a:solidFill>
                  </a:tcPr>
                </a:tc>
                <a:tc>
                  <a:txBody>
                    <a:bodyPr/>
                    <a:lstStyle/>
                    <a:p>
                      <a:pPr algn="ctr"/>
                      <a:r>
                        <a:rPr lang="en-IN" b="0" dirty="0" smtClean="0"/>
                        <a:t>B</a:t>
                      </a:r>
                      <a:endParaRPr lang="en-IN" b="0" dirty="0"/>
                    </a:p>
                  </a:txBody>
                  <a:tcPr>
                    <a:solidFill>
                      <a:schemeClr val="bg1"/>
                    </a:solidFill>
                  </a:tcPr>
                </a:tc>
              </a:tr>
              <a:tr h="370840">
                <a:tc>
                  <a:txBody>
                    <a:bodyPr/>
                    <a:lstStyle/>
                    <a:p>
                      <a:r>
                        <a:rPr lang="en-IN" b="0" dirty="0" smtClean="0"/>
                        <a:t>35</a:t>
                      </a:r>
                      <a:endParaRPr lang="en-IN" b="0" dirty="0"/>
                    </a:p>
                  </a:txBody>
                  <a:tcPr>
                    <a:solidFill>
                      <a:schemeClr val="bg1"/>
                    </a:solidFill>
                  </a:tcPr>
                </a:tc>
                <a:tc>
                  <a:txBody>
                    <a:bodyPr/>
                    <a:lstStyle/>
                    <a:p>
                      <a:pPr algn="l" fontAlgn="t"/>
                      <a:r>
                        <a:rPr lang="en-IN" sz="2000" b="0" i="0" u="none" strike="noStrike" dirty="0" err="1">
                          <a:latin typeface="Calibri"/>
                        </a:rPr>
                        <a:t>Raghunathpur</a:t>
                      </a:r>
                      <a:r>
                        <a:rPr lang="en-IN" sz="2000" b="0" i="0" u="none" strike="noStrike" dirty="0">
                          <a:latin typeface="Calibri"/>
                        </a:rPr>
                        <a:t> College, </a:t>
                      </a:r>
                      <a:r>
                        <a:rPr lang="en-IN" sz="2000" b="0" i="0" u="none" strike="noStrike" dirty="0" err="1" smtClean="0">
                          <a:latin typeface="Calibri"/>
                        </a:rPr>
                        <a:t>Purulia</a:t>
                      </a:r>
                      <a:endParaRPr lang="en-IN" sz="2000" b="0" i="0" u="none" strike="noStrike" dirty="0">
                        <a:latin typeface="Calibri"/>
                      </a:endParaRPr>
                    </a:p>
                  </a:txBody>
                  <a:tcPr marL="9525" marR="9525" marT="9525" marB="0">
                    <a:solidFill>
                      <a:schemeClr val="bg1"/>
                    </a:solidFill>
                  </a:tcPr>
                </a:tc>
                <a:tc>
                  <a:txBody>
                    <a:bodyPr/>
                    <a:lstStyle/>
                    <a:p>
                      <a:pPr algn="ctr"/>
                      <a:r>
                        <a:rPr lang="en-IN" b="0" dirty="0" smtClean="0"/>
                        <a:t>B</a:t>
                      </a:r>
                      <a:endParaRPr lang="en-IN" b="0" dirty="0"/>
                    </a:p>
                  </a:txBody>
                  <a:tcPr>
                    <a:solidFill>
                      <a:schemeClr val="bg1"/>
                    </a:solidFill>
                  </a:tcPr>
                </a:tc>
              </a:tr>
              <a:tr h="370840">
                <a:tc>
                  <a:txBody>
                    <a:bodyPr/>
                    <a:lstStyle/>
                    <a:p>
                      <a:r>
                        <a:rPr lang="en-IN" b="0" dirty="0" smtClean="0"/>
                        <a:t>36</a:t>
                      </a:r>
                      <a:endParaRPr lang="en-IN" b="0" dirty="0"/>
                    </a:p>
                  </a:txBody>
                  <a:tcPr>
                    <a:solidFill>
                      <a:schemeClr val="bg1"/>
                    </a:solidFill>
                  </a:tcPr>
                </a:tc>
                <a:tc>
                  <a:txBody>
                    <a:bodyPr/>
                    <a:lstStyle/>
                    <a:p>
                      <a:pPr algn="l" fontAlgn="t"/>
                      <a:r>
                        <a:rPr lang="en-IN" sz="2000" b="0" i="0" u="none" strike="noStrike" dirty="0">
                          <a:latin typeface="Calibri"/>
                        </a:rPr>
                        <a:t>Raja Peary Mohan </a:t>
                      </a:r>
                      <a:r>
                        <a:rPr lang="en-IN" sz="2000" b="0" i="0" u="none" strike="noStrike" dirty="0" smtClean="0">
                          <a:latin typeface="Calibri"/>
                        </a:rPr>
                        <a:t>College</a:t>
                      </a:r>
                      <a:r>
                        <a:rPr lang="en-IN" sz="2000" b="0" i="0" u="none" strike="noStrike" dirty="0">
                          <a:latin typeface="Calibri"/>
                        </a:rPr>
                        <a:t>, </a:t>
                      </a:r>
                      <a:r>
                        <a:rPr lang="en-IN" sz="2000" b="0" i="0" u="none" strike="noStrike" dirty="0" err="1">
                          <a:latin typeface="Calibri"/>
                        </a:rPr>
                        <a:t>Uttarpara</a:t>
                      </a:r>
                      <a:r>
                        <a:rPr lang="en-IN" sz="2000" b="0" i="0" u="none" strike="noStrike" dirty="0">
                          <a:latin typeface="Calibri"/>
                        </a:rPr>
                        <a:t>, </a:t>
                      </a:r>
                      <a:r>
                        <a:rPr lang="en-IN" sz="2000" b="0" i="0" u="none" strike="noStrike" dirty="0" smtClean="0">
                          <a:latin typeface="Calibri"/>
                        </a:rPr>
                        <a:t>Hooghly</a:t>
                      </a:r>
                      <a:endParaRPr lang="en-IN" sz="2000" b="0" i="0" u="none" strike="noStrike" dirty="0">
                        <a:latin typeface="Calibri"/>
                      </a:endParaRPr>
                    </a:p>
                  </a:txBody>
                  <a:tcPr marL="9525" marR="9525" marT="9525" marB="0">
                    <a:solidFill>
                      <a:schemeClr val="bg1"/>
                    </a:solidFill>
                  </a:tcPr>
                </a:tc>
                <a:tc>
                  <a:txBody>
                    <a:bodyPr/>
                    <a:lstStyle/>
                    <a:p>
                      <a:pPr algn="ctr"/>
                      <a:r>
                        <a:rPr lang="en-IN" b="0" dirty="0" smtClean="0"/>
                        <a:t>B</a:t>
                      </a:r>
                      <a:endParaRPr lang="en-IN" b="0" dirty="0"/>
                    </a:p>
                  </a:txBody>
                  <a:tcPr>
                    <a:solidFill>
                      <a:schemeClr val="bg1"/>
                    </a:solidFill>
                  </a:tcPr>
                </a:tc>
              </a:tr>
              <a:tr h="370840">
                <a:tc>
                  <a:txBody>
                    <a:bodyPr/>
                    <a:lstStyle/>
                    <a:p>
                      <a:r>
                        <a:rPr lang="en-IN" b="0" dirty="0" smtClean="0"/>
                        <a:t>37</a:t>
                      </a:r>
                      <a:endParaRPr lang="en-IN" b="0" dirty="0"/>
                    </a:p>
                  </a:txBody>
                  <a:tcPr>
                    <a:solidFill>
                      <a:schemeClr val="bg1"/>
                    </a:solidFill>
                  </a:tcPr>
                </a:tc>
                <a:tc>
                  <a:txBody>
                    <a:bodyPr/>
                    <a:lstStyle/>
                    <a:p>
                      <a:pPr algn="l" fontAlgn="t"/>
                      <a:r>
                        <a:rPr lang="en-IN" sz="2000" b="0" i="0" u="none" strike="noStrike" dirty="0">
                          <a:latin typeface="Calibri"/>
                        </a:rPr>
                        <a:t>Ramakrishna Mission </a:t>
                      </a:r>
                      <a:r>
                        <a:rPr lang="en-IN" sz="2000" b="0" i="0" u="none" strike="noStrike" dirty="0" err="1">
                          <a:latin typeface="Calibri"/>
                        </a:rPr>
                        <a:t>Brahmananda</a:t>
                      </a:r>
                      <a:r>
                        <a:rPr lang="en-IN" sz="2000" b="0" i="0" u="none" strike="noStrike" dirty="0">
                          <a:latin typeface="Calibri"/>
                        </a:rPr>
                        <a:t> College of Education, </a:t>
                      </a:r>
                      <a:r>
                        <a:rPr lang="en-IN" sz="2000" b="0" i="0" u="none" strike="noStrike" dirty="0" smtClean="0">
                          <a:latin typeface="Calibri"/>
                        </a:rPr>
                        <a:t>Kolkata</a:t>
                      </a:r>
                      <a:endParaRPr lang="en-IN" sz="2000" b="0" i="0" u="none" strike="noStrike" dirty="0">
                        <a:latin typeface="Calibri"/>
                      </a:endParaRPr>
                    </a:p>
                  </a:txBody>
                  <a:tcPr marL="9525" marR="9525" marT="9525" marB="0">
                    <a:solidFill>
                      <a:schemeClr val="bg1"/>
                    </a:solidFill>
                  </a:tcPr>
                </a:tc>
                <a:tc>
                  <a:txBody>
                    <a:bodyPr/>
                    <a:lstStyle/>
                    <a:p>
                      <a:pPr algn="ctr"/>
                      <a:r>
                        <a:rPr lang="en-IN" b="0" dirty="0" smtClean="0"/>
                        <a:t>B</a:t>
                      </a:r>
                      <a:endParaRPr lang="en-IN" b="0" dirty="0"/>
                    </a:p>
                  </a:txBody>
                  <a:tcPr>
                    <a:solidFill>
                      <a:schemeClr val="bg1"/>
                    </a:solidFill>
                  </a:tcPr>
                </a:tc>
              </a:tr>
              <a:tr h="370840">
                <a:tc>
                  <a:txBody>
                    <a:bodyPr/>
                    <a:lstStyle/>
                    <a:p>
                      <a:r>
                        <a:rPr lang="en-IN" b="0" dirty="0" smtClean="0"/>
                        <a:t>38</a:t>
                      </a:r>
                      <a:endParaRPr lang="en-IN" b="0" dirty="0"/>
                    </a:p>
                  </a:txBody>
                  <a:tcPr>
                    <a:solidFill>
                      <a:schemeClr val="bg1"/>
                    </a:solidFill>
                  </a:tcPr>
                </a:tc>
                <a:tc>
                  <a:txBody>
                    <a:bodyPr/>
                    <a:lstStyle/>
                    <a:p>
                      <a:pPr algn="l" fontAlgn="t"/>
                      <a:r>
                        <a:rPr lang="it-IT" sz="2000" b="0" i="0" u="none" strike="noStrike" dirty="0">
                          <a:latin typeface="Calibri"/>
                        </a:rPr>
                        <a:t>Rani Birla Girls' College, </a:t>
                      </a:r>
                      <a:r>
                        <a:rPr lang="it-IT" sz="2000" b="0" i="0" u="none" strike="noStrike" dirty="0" smtClean="0">
                          <a:latin typeface="Calibri"/>
                        </a:rPr>
                        <a:t>Kolkata</a:t>
                      </a:r>
                      <a:endParaRPr lang="it-IT" sz="2000" b="0" i="0" u="none" strike="noStrike" dirty="0">
                        <a:latin typeface="Calibri"/>
                      </a:endParaRPr>
                    </a:p>
                  </a:txBody>
                  <a:tcPr marL="9525" marR="9525" marT="9525" marB="0">
                    <a:solidFill>
                      <a:schemeClr val="bg1"/>
                    </a:solidFill>
                  </a:tcPr>
                </a:tc>
                <a:tc>
                  <a:txBody>
                    <a:bodyPr/>
                    <a:lstStyle/>
                    <a:p>
                      <a:pPr algn="ctr"/>
                      <a:r>
                        <a:rPr lang="en-IN" b="0" dirty="0" smtClean="0"/>
                        <a:t>B</a:t>
                      </a:r>
                      <a:endParaRPr lang="en-IN" b="0" dirty="0"/>
                    </a:p>
                  </a:txBody>
                  <a:tcPr>
                    <a:solidFill>
                      <a:schemeClr val="bg1"/>
                    </a:solidFill>
                  </a:tcPr>
                </a:tc>
              </a:tr>
              <a:tr h="370840">
                <a:tc>
                  <a:txBody>
                    <a:bodyPr/>
                    <a:lstStyle/>
                    <a:p>
                      <a:r>
                        <a:rPr lang="en-IN" b="0" dirty="0" smtClean="0"/>
                        <a:t>39</a:t>
                      </a:r>
                      <a:endParaRPr lang="en-IN" b="0" dirty="0"/>
                    </a:p>
                  </a:txBody>
                  <a:tcPr>
                    <a:solidFill>
                      <a:schemeClr val="bg1"/>
                    </a:solidFill>
                  </a:tcPr>
                </a:tc>
                <a:tc>
                  <a:txBody>
                    <a:bodyPr/>
                    <a:lstStyle/>
                    <a:p>
                      <a:pPr algn="l" fontAlgn="t"/>
                      <a:r>
                        <a:rPr lang="en-IN" sz="2000" b="0" i="0" u="none" strike="noStrike" dirty="0" err="1">
                          <a:latin typeface="Calibri"/>
                        </a:rPr>
                        <a:t>Sabang</a:t>
                      </a:r>
                      <a:r>
                        <a:rPr lang="en-IN" sz="2000" b="0" i="0" u="none" strike="noStrike" dirty="0">
                          <a:latin typeface="Calibri"/>
                        </a:rPr>
                        <a:t> </a:t>
                      </a:r>
                      <a:r>
                        <a:rPr lang="en-IN" sz="2000" b="0" i="0" u="none" strike="noStrike" dirty="0" err="1">
                          <a:latin typeface="Calibri"/>
                        </a:rPr>
                        <a:t>Sajanikanta</a:t>
                      </a:r>
                      <a:r>
                        <a:rPr lang="en-IN" sz="2000" b="0" i="0" u="none" strike="noStrike" dirty="0">
                          <a:latin typeface="Calibri"/>
                        </a:rPr>
                        <a:t> </a:t>
                      </a:r>
                      <a:r>
                        <a:rPr lang="en-IN" sz="2000" b="0" i="0" u="none" strike="noStrike" dirty="0" err="1">
                          <a:latin typeface="Calibri"/>
                        </a:rPr>
                        <a:t>Mahavidyalaya</a:t>
                      </a:r>
                      <a:r>
                        <a:rPr lang="en-IN" sz="2000" b="0" i="0" u="none" strike="noStrike" dirty="0">
                          <a:latin typeface="Calibri"/>
                        </a:rPr>
                        <a:t>, </a:t>
                      </a:r>
                      <a:r>
                        <a:rPr lang="en-IN" sz="2000" b="0" i="0" u="none" strike="noStrike" dirty="0" err="1" smtClean="0">
                          <a:latin typeface="Calibri"/>
                        </a:rPr>
                        <a:t>Paschim</a:t>
                      </a:r>
                      <a:r>
                        <a:rPr lang="en-IN" sz="2000" b="0" i="0" u="none" strike="noStrike" baseline="0" dirty="0" smtClean="0">
                          <a:latin typeface="Calibri"/>
                        </a:rPr>
                        <a:t> </a:t>
                      </a:r>
                      <a:r>
                        <a:rPr lang="en-IN" sz="2000" b="0" i="0" u="none" strike="noStrike" baseline="0" dirty="0" err="1" smtClean="0">
                          <a:latin typeface="Calibri"/>
                        </a:rPr>
                        <a:t>Medinipur</a:t>
                      </a:r>
                      <a:endParaRPr lang="en-IN" sz="2000" b="0" i="0" u="none" strike="noStrike" dirty="0">
                        <a:latin typeface="Calibri"/>
                      </a:endParaRPr>
                    </a:p>
                  </a:txBody>
                  <a:tcPr marL="9525" marR="9525" marT="9525" marB="0">
                    <a:solidFill>
                      <a:schemeClr val="bg1"/>
                    </a:solidFill>
                  </a:tcPr>
                </a:tc>
                <a:tc>
                  <a:txBody>
                    <a:bodyPr/>
                    <a:lstStyle/>
                    <a:p>
                      <a:pPr algn="ctr"/>
                      <a:r>
                        <a:rPr lang="en-IN" b="0" dirty="0" smtClean="0"/>
                        <a:t>B</a:t>
                      </a:r>
                      <a:endParaRPr lang="en-IN" b="0" dirty="0"/>
                    </a:p>
                  </a:txBody>
                  <a:tcPr>
                    <a:solidFill>
                      <a:schemeClr val="bg1"/>
                    </a:solidFill>
                  </a:tcPr>
                </a:tc>
              </a:tr>
              <a:tr h="370840">
                <a:tc>
                  <a:txBody>
                    <a:bodyPr/>
                    <a:lstStyle/>
                    <a:p>
                      <a:r>
                        <a:rPr lang="en-IN" b="0" dirty="0" smtClean="0"/>
                        <a:t>40</a:t>
                      </a:r>
                      <a:endParaRPr lang="en-IN" b="0" dirty="0"/>
                    </a:p>
                  </a:txBody>
                  <a:tcPr>
                    <a:solidFill>
                      <a:schemeClr val="bg1"/>
                    </a:solidFill>
                  </a:tcPr>
                </a:tc>
                <a:tc>
                  <a:txBody>
                    <a:bodyPr/>
                    <a:lstStyle/>
                    <a:p>
                      <a:pPr algn="l" fontAlgn="t"/>
                      <a:r>
                        <a:rPr lang="en-IN" sz="2000" b="0" i="0" u="none" strike="noStrike" dirty="0" err="1">
                          <a:latin typeface="Calibri"/>
                        </a:rPr>
                        <a:t>Sambhunath</a:t>
                      </a:r>
                      <a:r>
                        <a:rPr lang="en-IN" sz="2000" b="0" i="0" u="none" strike="noStrike" dirty="0">
                          <a:latin typeface="Calibri"/>
                        </a:rPr>
                        <a:t> College, </a:t>
                      </a:r>
                      <a:r>
                        <a:rPr lang="en-IN" sz="2000" b="0" i="0" u="none" strike="noStrike" dirty="0" err="1" smtClean="0">
                          <a:latin typeface="Calibri"/>
                        </a:rPr>
                        <a:t>Birbhum</a:t>
                      </a:r>
                      <a:r>
                        <a:rPr lang="en-IN" sz="2000" b="0" i="0" u="none" strike="noStrike" dirty="0" smtClean="0">
                          <a:latin typeface="Calibri"/>
                        </a:rPr>
                        <a:t> </a:t>
                      </a:r>
                      <a:endParaRPr lang="en-IN" sz="2000" b="0" i="0" u="none" strike="noStrike" dirty="0">
                        <a:latin typeface="Calibri"/>
                      </a:endParaRPr>
                    </a:p>
                  </a:txBody>
                  <a:tcPr marL="9525" marR="9525" marT="9525" marB="0">
                    <a:solidFill>
                      <a:schemeClr val="bg1"/>
                    </a:solidFill>
                  </a:tcPr>
                </a:tc>
                <a:tc>
                  <a:txBody>
                    <a:bodyPr/>
                    <a:lstStyle/>
                    <a:p>
                      <a:pPr algn="ctr"/>
                      <a:r>
                        <a:rPr lang="en-IN" b="0" dirty="0" smtClean="0"/>
                        <a:t>B</a:t>
                      </a:r>
                      <a:endParaRPr lang="en-IN" b="0" dirty="0"/>
                    </a:p>
                  </a:txBody>
                  <a:tcPr>
                    <a:solidFill>
                      <a:schemeClr val="bg1"/>
                    </a:solidFill>
                  </a:tcPr>
                </a:tc>
              </a:tr>
              <a:tr h="370840">
                <a:tc>
                  <a:txBody>
                    <a:bodyPr/>
                    <a:lstStyle/>
                    <a:p>
                      <a:r>
                        <a:rPr lang="en-IN" b="0" dirty="0" smtClean="0"/>
                        <a:t>41</a:t>
                      </a:r>
                      <a:endParaRPr lang="en-IN" b="0" dirty="0"/>
                    </a:p>
                  </a:txBody>
                  <a:tcPr>
                    <a:solidFill>
                      <a:schemeClr val="bg1"/>
                    </a:solidFill>
                  </a:tcPr>
                </a:tc>
                <a:tc>
                  <a:txBody>
                    <a:bodyPr/>
                    <a:lstStyle/>
                    <a:p>
                      <a:pPr algn="l" fontAlgn="t"/>
                      <a:r>
                        <a:rPr lang="en-IN" sz="2000" b="0" i="0" u="none" strike="noStrike" dirty="0" err="1">
                          <a:latin typeface="Calibri"/>
                        </a:rPr>
                        <a:t>Satyapriya</a:t>
                      </a:r>
                      <a:r>
                        <a:rPr lang="en-IN" sz="2000" b="0" i="0" u="none" strike="noStrike" dirty="0">
                          <a:latin typeface="Calibri"/>
                        </a:rPr>
                        <a:t> Roy College of Education, Kolkata </a:t>
                      </a:r>
                    </a:p>
                  </a:txBody>
                  <a:tcPr marL="9525" marR="9525" marT="9525" marB="0">
                    <a:solidFill>
                      <a:schemeClr val="bg1"/>
                    </a:solidFill>
                  </a:tcPr>
                </a:tc>
                <a:tc>
                  <a:txBody>
                    <a:bodyPr/>
                    <a:lstStyle/>
                    <a:p>
                      <a:pPr algn="ctr"/>
                      <a:r>
                        <a:rPr lang="en-IN" b="0" dirty="0" smtClean="0"/>
                        <a:t>B</a:t>
                      </a:r>
                      <a:endParaRPr lang="en-IN" b="0" dirty="0"/>
                    </a:p>
                  </a:txBody>
                  <a:tcPr>
                    <a:solidFill>
                      <a:schemeClr val="bg1"/>
                    </a:solidFill>
                  </a:tcPr>
                </a:tc>
              </a:tr>
              <a:tr h="370840">
                <a:tc>
                  <a:txBody>
                    <a:bodyPr/>
                    <a:lstStyle/>
                    <a:p>
                      <a:r>
                        <a:rPr lang="en-IN" b="0" dirty="0" smtClean="0"/>
                        <a:t>42</a:t>
                      </a:r>
                      <a:endParaRPr lang="en-IN" b="0" dirty="0"/>
                    </a:p>
                  </a:txBody>
                  <a:tcPr>
                    <a:solidFill>
                      <a:schemeClr val="bg1"/>
                    </a:solidFill>
                  </a:tcPr>
                </a:tc>
                <a:tc>
                  <a:txBody>
                    <a:bodyPr/>
                    <a:lstStyle/>
                    <a:p>
                      <a:pPr algn="l" fontAlgn="t"/>
                      <a:r>
                        <a:rPr lang="en-IN" sz="2000" b="0" i="0" u="none" strike="noStrike" dirty="0" err="1">
                          <a:latin typeface="Calibri"/>
                        </a:rPr>
                        <a:t>Savitri</a:t>
                      </a:r>
                      <a:r>
                        <a:rPr lang="en-IN" sz="2000" b="0" i="0" u="none" strike="noStrike" dirty="0">
                          <a:latin typeface="Calibri"/>
                        </a:rPr>
                        <a:t> Girls' College, </a:t>
                      </a:r>
                      <a:r>
                        <a:rPr lang="en-IN" sz="2000" b="0" i="0" u="none" strike="noStrike" dirty="0" smtClean="0">
                          <a:latin typeface="Calibri"/>
                        </a:rPr>
                        <a:t>Kolkata</a:t>
                      </a:r>
                      <a:endParaRPr lang="en-IN" sz="2000" b="0" i="0" u="none" strike="noStrike" dirty="0">
                        <a:latin typeface="Calibri"/>
                      </a:endParaRPr>
                    </a:p>
                  </a:txBody>
                  <a:tcPr marL="9525" marR="9525" marT="9525" marB="0">
                    <a:solidFill>
                      <a:schemeClr val="bg1"/>
                    </a:solidFill>
                  </a:tcPr>
                </a:tc>
                <a:tc>
                  <a:txBody>
                    <a:bodyPr/>
                    <a:lstStyle/>
                    <a:p>
                      <a:pPr algn="ctr"/>
                      <a:r>
                        <a:rPr lang="en-IN" b="0" dirty="0" smtClean="0"/>
                        <a:t>B</a:t>
                      </a:r>
                      <a:endParaRPr lang="en-IN" b="0" dirty="0"/>
                    </a:p>
                  </a:txBody>
                  <a:tcPr>
                    <a:solidFill>
                      <a:schemeClr val="bg1"/>
                    </a:solidFill>
                  </a:tcPr>
                </a:tc>
              </a:tr>
              <a:tr h="370840">
                <a:tc>
                  <a:txBody>
                    <a:bodyPr/>
                    <a:lstStyle/>
                    <a:p>
                      <a:r>
                        <a:rPr lang="en-IN" b="0" dirty="0" smtClean="0"/>
                        <a:t>43</a:t>
                      </a:r>
                      <a:endParaRPr lang="en-IN" b="0" dirty="0"/>
                    </a:p>
                  </a:txBody>
                  <a:tcPr>
                    <a:solidFill>
                      <a:schemeClr val="bg1"/>
                    </a:solidFill>
                  </a:tcPr>
                </a:tc>
                <a:tc>
                  <a:txBody>
                    <a:bodyPr/>
                    <a:lstStyle/>
                    <a:p>
                      <a:pPr algn="l" fontAlgn="t"/>
                      <a:r>
                        <a:rPr lang="en-IN" sz="2000" b="0" i="0" u="none" strike="noStrike" dirty="0">
                          <a:latin typeface="Calibri"/>
                        </a:rPr>
                        <a:t>Seth </a:t>
                      </a:r>
                      <a:r>
                        <a:rPr lang="en-IN" sz="2000" b="0" i="0" u="none" strike="noStrike" dirty="0" err="1">
                          <a:latin typeface="Calibri"/>
                        </a:rPr>
                        <a:t>Anandram</a:t>
                      </a:r>
                      <a:r>
                        <a:rPr lang="en-IN" sz="2000" b="0" i="0" u="none" strike="noStrike" dirty="0">
                          <a:latin typeface="Calibri"/>
                        </a:rPr>
                        <a:t> </a:t>
                      </a:r>
                      <a:r>
                        <a:rPr lang="en-IN" sz="2000" b="0" i="0" u="none" strike="noStrike" dirty="0" err="1">
                          <a:latin typeface="Calibri"/>
                        </a:rPr>
                        <a:t>Jaipuria</a:t>
                      </a:r>
                      <a:r>
                        <a:rPr lang="en-IN" sz="2000" b="0" i="0" u="none" strike="noStrike" dirty="0">
                          <a:latin typeface="Calibri"/>
                        </a:rPr>
                        <a:t> College, </a:t>
                      </a:r>
                      <a:r>
                        <a:rPr lang="en-IN" sz="2000" b="0" i="0" u="none" strike="noStrike" dirty="0" smtClean="0">
                          <a:latin typeface="Calibri"/>
                        </a:rPr>
                        <a:t>Kolkata</a:t>
                      </a:r>
                      <a:endParaRPr lang="en-IN" sz="2000" b="0" i="0" u="none" strike="noStrike" dirty="0">
                        <a:latin typeface="Calibri"/>
                      </a:endParaRPr>
                    </a:p>
                  </a:txBody>
                  <a:tcPr marL="9525" marR="9525" marT="9525" marB="0">
                    <a:solidFill>
                      <a:schemeClr val="bg1"/>
                    </a:solidFill>
                  </a:tcPr>
                </a:tc>
                <a:tc>
                  <a:txBody>
                    <a:bodyPr/>
                    <a:lstStyle/>
                    <a:p>
                      <a:pPr algn="ctr"/>
                      <a:r>
                        <a:rPr lang="en-IN" b="0" dirty="0" smtClean="0"/>
                        <a:t>B</a:t>
                      </a:r>
                      <a:endParaRPr lang="en-IN" b="0" dirty="0"/>
                    </a:p>
                  </a:txBody>
                  <a:tcPr>
                    <a:solidFill>
                      <a:schemeClr val="bg1"/>
                    </a:solidFill>
                  </a:tcPr>
                </a:tc>
              </a:tr>
            </a:tbl>
          </a:graphicData>
        </a:graphic>
      </p:graphicFrame>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34</a:t>
            </a:fld>
            <a:endParaRPr lang="en-IN"/>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214313" y="214313"/>
          <a:ext cx="8572529" cy="6304280"/>
        </p:xfrm>
        <a:graphic>
          <a:graphicData uri="http://schemas.openxmlformats.org/drawingml/2006/table">
            <a:tbl>
              <a:tblPr firstRow="1" bandRow="1">
                <a:tableStyleId>{5C22544A-7EE6-4342-B048-85BDC9FD1C3A}</a:tableStyleId>
              </a:tblPr>
              <a:tblGrid>
                <a:gridCol w="857225"/>
                <a:gridCol w="6357982"/>
                <a:gridCol w="1357322"/>
              </a:tblGrid>
              <a:tr h="370840">
                <a:tc>
                  <a:txBody>
                    <a:bodyPr/>
                    <a:lstStyle/>
                    <a:p>
                      <a:pPr algn="ctr"/>
                      <a:r>
                        <a:rPr lang="en-IN" dirty="0" smtClean="0"/>
                        <a:t>Sl. No.</a:t>
                      </a:r>
                      <a:endParaRPr lang="en-IN" dirty="0"/>
                    </a:p>
                  </a:txBody>
                  <a:tcPr/>
                </a:tc>
                <a:tc>
                  <a:txBody>
                    <a:bodyPr/>
                    <a:lstStyle/>
                    <a:p>
                      <a:pPr algn="ctr"/>
                      <a:r>
                        <a:rPr lang="en-IN" dirty="0" smtClean="0"/>
                        <a:t>Name of college</a:t>
                      </a:r>
                      <a:endParaRPr lang="en-IN" dirty="0"/>
                    </a:p>
                  </a:txBody>
                  <a:tcPr/>
                </a:tc>
                <a:tc>
                  <a:txBody>
                    <a:bodyPr/>
                    <a:lstStyle/>
                    <a:p>
                      <a:pPr algn="ctr"/>
                      <a:r>
                        <a:rPr lang="en-IN" dirty="0" smtClean="0"/>
                        <a:t>Grade</a:t>
                      </a:r>
                      <a:endParaRPr lang="en-IN" dirty="0"/>
                    </a:p>
                  </a:txBody>
                  <a:tcPr/>
                </a:tc>
              </a:tr>
              <a:tr h="370840">
                <a:tc>
                  <a:txBody>
                    <a:bodyPr/>
                    <a:lstStyle/>
                    <a:p>
                      <a:r>
                        <a:rPr lang="en-IN" b="1" dirty="0" smtClean="0"/>
                        <a:t>44</a:t>
                      </a:r>
                      <a:endParaRPr lang="en-IN" b="1" dirty="0"/>
                    </a:p>
                  </a:txBody>
                  <a:tcPr>
                    <a:solidFill>
                      <a:schemeClr val="bg1"/>
                    </a:solidFill>
                  </a:tcPr>
                </a:tc>
                <a:tc>
                  <a:txBody>
                    <a:bodyPr/>
                    <a:lstStyle/>
                    <a:p>
                      <a:pPr algn="l" fontAlgn="t"/>
                      <a:r>
                        <a:rPr lang="en-IN" sz="2000" b="1" i="0" u="none" strike="noStrike" dirty="0" err="1">
                          <a:latin typeface="Calibri"/>
                        </a:rPr>
                        <a:t>Shyampur</a:t>
                      </a:r>
                      <a:r>
                        <a:rPr lang="en-IN" sz="2000" b="1" i="0" u="none" strike="noStrike" dirty="0">
                          <a:latin typeface="Calibri"/>
                        </a:rPr>
                        <a:t> </a:t>
                      </a:r>
                      <a:r>
                        <a:rPr lang="en-IN" sz="2000" b="1" i="0" u="none" strike="noStrike" dirty="0" err="1">
                          <a:latin typeface="Calibri"/>
                        </a:rPr>
                        <a:t>Siddheswari</a:t>
                      </a:r>
                      <a:r>
                        <a:rPr lang="en-IN" sz="2000" b="1" i="0" u="none" strike="noStrike" dirty="0">
                          <a:latin typeface="Calibri"/>
                        </a:rPr>
                        <a:t> </a:t>
                      </a:r>
                      <a:r>
                        <a:rPr lang="en-IN" sz="2000" b="1" i="0" u="none" strike="noStrike" dirty="0" err="1">
                          <a:latin typeface="Calibri"/>
                        </a:rPr>
                        <a:t>Mahavidyalaya</a:t>
                      </a:r>
                      <a:r>
                        <a:rPr lang="en-IN" sz="2000" b="1" i="0" u="none" strike="noStrike" dirty="0">
                          <a:latin typeface="Calibri"/>
                        </a:rPr>
                        <a:t>, </a:t>
                      </a:r>
                      <a:r>
                        <a:rPr lang="en-IN" sz="2000" b="1" i="0" u="none" strike="noStrike" dirty="0" smtClean="0">
                          <a:latin typeface="Calibri"/>
                        </a:rPr>
                        <a:t>Howrah </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B</a:t>
                      </a:r>
                      <a:endParaRPr lang="en-IN" b="1" dirty="0"/>
                    </a:p>
                  </a:txBody>
                  <a:tcPr>
                    <a:solidFill>
                      <a:schemeClr val="bg1"/>
                    </a:solidFill>
                  </a:tcPr>
                </a:tc>
              </a:tr>
              <a:tr h="370840">
                <a:tc>
                  <a:txBody>
                    <a:bodyPr/>
                    <a:lstStyle/>
                    <a:p>
                      <a:r>
                        <a:rPr lang="en-IN" b="1" dirty="0" smtClean="0"/>
                        <a:t>45</a:t>
                      </a:r>
                      <a:endParaRPr lang="en-IN" b="1" dirty="0"/>
                    </a:p>
                  </a:txBody>
                  <a:tcPr>
                    <a:solidFill>
                      <a:schemeClr val="bg1"/>
                    </a:solidFill>
                  </a:tcPr>
                </a:tc>
                <a:tc>
                  <a:txBody>
                    <a:bodyPr/>
                    <a:lstStyle/>
                    <a:p>
                      <a:pPr algn="l" fontAlgn="t"/>
                      <a:r>
                        <a:rPr lang="en-IN" sz="2000" b="1" i="0" u="none" strike="noStrike" dirty="0" err="1">
                          <a:latin typeface="Calibri"/>
                        </a:rPr>
                        <a:t>Sreegopal</a:t>
                      </a:r>
                      <a:r>
                        <a:rPr lang="en-IN" sz="2000" b="1" i="0" u="none" strike="noStrike" dirty="0">
                          <a:latin typeface="Calibri"/>
                        </a:rPr>
                        <a:t> </a:t>
                      </a:r>
                      <a:r>
                        <a:rPr lang="en-IN" sz="2000" b="1" i="0" u="none" strike="noStrike" dirty="0" err="1">
                          <a:latin typeface="Calibri"/>
                        </a:rPr>
                        <a:t>Banerjee</a:t>
                      </a:r>
                      <a:r>
                        <a:rPr lang="en-IN" sz="2000" b="1" i="0" u="none" strike="noStrike" dirty="0">
                          <a:latin typeface="Calibri"/>
                        </a:rPr>
                        <a:t> College, </a:t>
                      </a:r>
                      <a:r>
                        <a:rPr lang="en-IN" sz="2000" b="1" i="0" u="none" strike="noStrike" dirty="0" err="1" smtClean="0">
                          <a:latin typeface="Calibri"/>
                        </a:rPr>
                        <a:t>Magra</a:t>
                      </a:r>
                      <a:r>
                        <a:rPr lang="en-IN" sz="2000" b="1" i="0" u="none" strike="noStrike" dirty="0">
                          <a:latin typeface="Calibri"/>
                        </a:rPr>
                        <a:t>, </a:t>
                      </a:r>
                      <a:r>
                        <a:rPr lang="en-IN" sz="2000" b="1" i="0" u="none" strike="noStrike" dirty="0" smtClean="0">
                          <a:latin typeface="Calibri"/>
                        </a:rPr>
                        <a:t>Hooghly</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B</a:t>
                      </a:r>
                      <a:endParaRPr lang="en-IN" b="1" dirty="0"/>
                    </a:p>
                  </a:txBody>
                  <a:tcPr>
                    <a:solidFill>
                      <a:schemeClr val="bg1"/>
                    </a:solidFill>
                  </a:tcPr>
                </a:tc>
              </a:tr>
              <a:tr h="370840">
                <a:tc>
                  <a:txBody>
                    <a:bodyPr/>
                    <a:lstStyle/>
                    <a:p>
                      <a:r>
                        <a:rPr lang="en-IN" b="1" dirty="0" smtClean="0"/>
                        <a:t>46</a:t>
                      </a:r>
                      <a:endParaRPr lang="en-IN" b="1" dirty="0"/>
                    </a:p>
                  </a:txBody>
                  <a:tcPr>
                    <a:solidFill>
                      <a:schemeClr val="bg1"/>
                    </a:solidFill>
                  </a:tcPr>
                </a:tc>
                <a:tc>
                  <a:txBody>
                    <a:bodyPr/>
                    <a:lstStyle/>
                    <a:p>
                      <a:pPr algn="l" fontAlgn="t"/>
                      <a:r>
                        <a:rPr lang="en-IN" sz="2000" b="1" i="0" u="none" strike="noStrike" dirty="0">
                          <a:latin typeface="Calibri"/>
                        </a:rPr>
                        <a:t>St. Paul's Cathedral Mission College  Kolkata </a:t>
                      </a:r>
                    </a:p>
                  </a:txBody>
                  <a:tcPr marL="9525" marR="9525" marT="9525" marB="0">
                    <a:solidFill>
                      <a:schemeClr val="bg1"/>
                    </a:solidFill>
                  </a:tcPr>
                </a:tc>
                <a:tc>
                  <a:txBody>
                    <a:bodyPr/>
                    <a:lstStyle/>
                    <a:p>
                      <a:pPr algn="ctr"/>
                      <a:r>
                        <a:rPr lang="en-IN" b="1" dirty="0" smtClean="0"/>
                        <a:t>B</a:t>
                      </a:r>
                      <a:endParaRPr lang="en-IN" b="1" dirty="0"/>
                    </a:p>
                  </a:txBody>
                  <a:tcPr>
                    <a:solidFill>
                      <a:schemeClr val="bg1"/>
                    </a:solidFill>
                  </a:tcPr>
                </a:tc>
              </a:tr>
              <a:tr h="370840">
                <a:tc>
                  <a:txBody>
                    <a:bodyPr/>
                    <a:lstStyle/>
                    <a:p>
                      <a:r>
                        <a:rPr lang="en-IN" b="1" dirty="0" smtClean="0"/>
                        <a:t>47</a:t>
                      </a:r>
                      <a:endParaRPr lang="en-IN" b="1" dirty="0"/>
                    </a:p>
                  </a:txBody>
                  <a:tcPr>
                    <a:solidFill>
                      <a:schemeClr val="bg1"/>
                    </a:solidFill>
                  </a:tcPr>
                </a:tc>
                <a:tc>
                  <a:txBody>
                    <a:bodyPr/>
                    <a:lstStyle/>
                    <a:p>
                      <a:pPr algn="l" fontAlgn="t"/>
                      <a:r>
                        <a:rPr lang="en-IN" sz="2000" b="1" i="0" u="none" strike="noStrike" dirty="0" err="1">
                          <a:latin typeface="Calibri"/>
                        </a:rPr>
                        <a:t>Sudhiranjan</a:t>
                      </a:r>
                      <a:r>
                        <a:rPr lang="en-IN" sz="2000" b="1" i="0" u="none" strike="noStrike" dirty="0">
                          <a:latin typeface="Calibri"/>
                        </a:rPr>
                        <a:t> </a:t>
                      </a:r>
                      <a:r>
                        <a:rPr lang="en-IN" sz="2000" b="1" i="0" u="none" strike="noStrike" dirty="0" err="1">
                          <a:latin typeface="Calibri"/>
                        </a:rPr>
                        <a:t>Lahiri</a:t>
                      </a:r>
                      <a:r>
                        <a:rPr lang="en-IN" sz="2000" b="1" i="0" u="none" strike="noStrike" dirty="0">
                          <a:latin typeface="Calibri"/>
                        </a:rPr>
                        <a:t> </a:t>
                      </a:r>
                      <a:r>
                        <a:rPr lang="en-IN" sz="2000" b="1" i="0" u="none" strike="noStrike" dirty="0" err="1">
                          <a:latin typeface="Calibri"/>
                        </a:rPr>
                        <a:t>Mahavidyalaya</a:t>
                      </a:r>
                      <a:r>
                        <a:rPr lang="en-IN" sz="2000" b="1" i="0" u="none" strike="noStrike" dirty="0">
                          <a:latin typeface="Calibri"/>
                        </a:rPr>
                        <a:t>, </a:t>
                      </a:r>
                      <a:r>
                        <a:rPr lang="en-IN" sz="2000" b="1" i="0" u="none" strike="noStrike" dirty="0" smtClean="0">
                          <a:latin typeface="Calibri"/>
                        </a:rPr>
                        <a:t>Nadia</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B</a:t>
                      </a:r>
                      <a:endParaRPr lang="en-IN" b="1" dirty="0"/>
                    </a:p>
                  </a:txBody>
                  <a:tcPr>
                    <a:solidFill>
                      <a:schemeClr val="bg1"/>
                    </a:solidFill>
                  </a:tcPr>
                </a:tc>
              </a:tr>
              <a:tr h="370840">
                <a:tc>
                  <a:txBody>
                    <a:bodyPr/>
                    <a:lstStyle/>
                    <a:p>
                      <a:r>
                        <a:rPr lang="en-IN" b="1" dirty="0" smtClean="0"/>
                        <a:t>48</a:t>
                      </a:r>
                      <a:endParaRPr lang="en-IN" b="1" dirty="0"/>
                    </a:p>
                  </a:txBody>
                  <a:tcPr>
                    <a:solidFill>
                      <a:schemeClr val="bg1"/>
                    </a:solidFill>
                  </a:tcPr>
                </a:tc>
                <a:tc>
                  <a:txBody>
                    <a:bodyPr/>
                    <a:lstStyle/>
                    <a:p>
                      <a:pPr algn="l" fontAlgn="t"/>
                      <a:r>
                        <a:rPr lang="en-IN" sz="2000" b="1" i="0" u="none" strike="noStrike" dirty="0" err="1">
                          <a:latin typeface="Calibri"/>
                        </a:rPr>
                        <a:t>Sukanta</a:t>
                      </a:r>
                      <a:r>
                        <a:rPr lang="en-IN" sz="2000" b="1" i="0" u="none" strike="noStrike" dirty="0">
                          <a:latin typeface="Calibri"/>
                        </a:rPr>
                        <a:t> </a:t>
                      </a:r>
                      <a:r>
                        <a:rPr lang="en-IN" sz="2000" b="1" i="0" u="none" strike="noStrike" dirty="0" err="1">
                          <a:latin typeface="Calibri"/>
                        </a:rPr>
                        <a:t>Mahavidyalaya</a:t>
                      </a:r>
                      <a:r>
                        <a:rPr lang="en-IN" sz="2000" b="1" i="0" u="none" strike="noStrike" dirty="0">
                          <a:latin typeface="Calibri"/>
                        </a:rPr>
                        <a:t>, </a:t>
                      </a:r>
                      <a:r>
                        <a:rPr lang="en-IN" sz="2000" b="1" i="0" u="none" strike="noStrike" dirty="0" err="1" smtClean="0">
                          <a:latin typeface="Calibri"/>
                        </a:rPr>
                        <a:t>Dhupguri</a:t>
                      </a:r>
                      <a:r>
                        <a:rPr lang="en-IN" sz="2000" b="1" i="0" u="none" strike="noStrike" dirty="0">
                          <a:latin typeface="Calibri"/>
                        </a:rPr>
                        <a:t>, </a:t>
                      </a:r>
                      <a:r>
                        <a:rPr lang="en-IN" sz="2000" b="1" i="0" u="none" strike="noStrike" dirty="0" err="1" smtClean="0">
                          <a:latin typeface="Calibri"/>
                        </a:rPr>
                        <a:t>Jalpaiguri</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B</a:t>
                      </a:r>
                      <a:endParaRPr lang="en-IN" b="1" dirty="0"/>
                    </a:p>
                  </a:txBody>
                  <a:tcPr>
                    <a:solidFill>
                      <a:schemeClr val="bg1"/>
                    </a:solidFill>
                  </a:tcPr>
                </a:tc>
              </a:tr>
              <a:tr h="370840">
                <a:tc>
                  <a:txBody>
                    <a:bodyPr/>
                    <a:lstStyle/>
                    <a:p>
                      <a:r>
                        <a:rPr lang="en-IN" b="1" dirty="0" smtClean="0"/>
                        <a:t>49</a:t>
                      </a:r>
                      <a:endParaRPr lang="en-IN" b="1" dirty="0"/>
                    </a:p>
                  </a:txBody>
                  <a:tcPr>
                    <a:solidFill>
                      <a:schemeClr val="bg1"/>
                    </a:solidFill>
                  </a:tcPr>
                </a:tc>
                <a:tc>
                  <a:txBody>
                    <a:bodyPr/>
                    <a:lstStyle/>
                    <a:p>
                      <a:pPr algn="l" fontAlgn="t"/>
                      <a:r>
                        <a:rPr lang="en-IN" sz="2000" b="1" i="0" u="none" strike="noStrike" dirty="0" err="1">
                          <a:latin typeface="Calibri"/>
                        </a:rPr>
                        <a:t>Susil</a:t>
                      </a:r>
                      <a:r>
                        <a:rPr lang="en-IN" sz="2000" b="1" i="0" u="none" strike="noStrike" dirty="0">
                          <a:latin typeface="Calibri"/>
                        </a:rPr>
                        <a:t> </a:t>
                      </a:r>
                      <a:r>
                        <a:rPr lang="en-IN" sz="2000" b="1" i="0" u="none" strike="noStrike" dirty="0" err="1">
                          <a:latin typeface="Calibri"/>
                        </a:rPr>
                        <a:t>Kar</a:t>
                      </a:r>
                      <a:r>
                        <a:rPr lang="en-IN" sz="2000" b="1" i="0" u="none" strike="noStrike" dirty="0">
                          <a:latin typeface="Calibri"/>
                        </a:rPr>
                        <a:t> College, </a:t>
                      </a:r>
                      <a:r>
                        <a:rPr lang="en-IN" sz="2000" b="1" i="0" u="none" strike="noStrike" dirty="0" smtClean="0">
                          <a:latin typeface="Calibri"/>
                        </a:rPr>
                        <a:t>24  South </a:t>
                      </a:r>
                      <a:r>
                        <a:rPr lang="en-IN" sz="2000" b="1" i="0" u="none" strike="noStrike" dirty="0" err="1" smtClean="0">
                          <a:latin typeface="Calibri"/>
                        </a:rPr>
                        <a:t>Parganas</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B</a:t>
                      </a:r>
                      <a:endParaRPr lang="en-IN" b="1" dirty="0"/>
                    </a:p>
                  </a:txBody>
                  <a:tcPr>
                    <a:solidFill>
                      <a:schemeClr val="bg1"/>
                    </a:solidFill>
                  </a:tcPr>
                </a:tc>
              </a:tr>
              <a:tr h="370840">
                <a:tc>
                  <a:txBody>
                    <a:bodyPr/>
                    <a:lstStyle/>
                    <a:p>
                      <a:r>
                        <a:rPr lang="en-IN" b="1" dirty="0" smtClean="0"/>
                        <a:t>50</a:t>
                      </a:r>
                      <a:endParaRPr lang="en-IN" b="1" dirty="0"/>
                    </a:p>
                  </a:txBody>
                  <a:tcPr>
                    <a:solidFill>
                      <a:schemeClr val="bg1"/>
                    </a:solidFill>
                  </a:tcPr>
                </a:tc>
                <a:tc>
                  <a:txBody>
                    <a:bodyPr/>
                    <a:lstStyle/>
                    <a:p>
                      <a:pPr algn="l" fontAlgn="t"/>
                      <a:r>
                        <a:rPr lang="en-IN" sz="2000" b="1" i="0" u="none" strike="noStrike" dirty="0" err="1">
                          <a:latin typeface="Calibri"/>
                        </a:rPr>
                        <a:t>Syamaprasad</a:t>
                      </a:r>
                      <a:r>
                        <a:rPr lang="en-IN" sz="2000" b="1" i="0" u="none" strike="noStrike" dirty="0">
                          <a:latin typeface="Calibri"/>
                        </a:rPr>
                        <a:t> College, Kolkata</a:t>
                      </a:r>
                      <a:r>
                        <a:rPr lang="en-IN" sz="2000" b="1" i="0" u="none" strike="noStrike" dirty="0" smtClean="0">
                          <a:latin typeface="Calibri"/>
                        </a:rPr>
                        <a:t>,</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B</a:t>
                      </a:r>
                      <a:endParaRPr lang="en-IN" b="1" dirty="0"/>
                    </a:p>
                  </a:txBody>
                  <a:tcPr>
                    <a:solidFill>
                      <a:schemeClr val="bg1"/>
                    </a:solidFill>
                  </a:tcPr>
                </a:tc>
              </a:tr>
              <a:tr h="370840">
                <a:tc>
                  <a:txBody>
                    <a:bodyPr/>
                    <a:lstStyle/>
                    <a:p>
                      <a:r>
                        <a:rPr lang="en-IN" b="1" dirty="0" smtClean="0"/>
                        <a:t>51</a:t>
                      </a:r>
                      <a:endParaRPr lang="en-IN" b="1" dirty="0"/>
                    </a:p>
                  </a:txBody>
                  <a:tcPr>
                    <a:solidFill>
                      <a:schemeClr val="bg1"/>
                    </a:solidFill>
                  </a:tcPr>
                </a:tc>
                <a:tc>
                  <a:txBody>
                    <a:bodyPr/>
                    <a:lstStyle/>
                    <a:p>
                      <a:pPr algn="l" fontAlgn="t"/>
                      <a:r>
                        <a:rPr lang="en-IN" sz="2000" b="1" i="0" u="none" strike="noStrike" dirty="0" err="1">
                          <a:latin typeface="Calibri"/>
                        </a:rPr>
                        <a:t>Tarakeswar</a:t>
                      </a:r>
                      <a:r>
                        <a:rPr lang="en-IN" sz="2000" b="1" i="0" u="none" strike="noStrike" dirty="0">
                          <a:latin typeface="Calibri"/>
                        </a:rPr>
                        <a:t> Degree College, </a:t>
                      </a:r>
                      <a:r>
                        <a:rPr lang="en-IN" sz="2000" b="1" i="0" u="none" strike="noStrike" dirty="0" smtClean="0">
                          <a:latin typeface="Calibri"/>
                        </a:rPr>
                        <a:t>Hooghly</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B</a:t>
                      </a:r>
                      <a:endParaRPr lang="en-IN" b="1" dirty="0"/>
                    </a:p>
                  </a:txBody>
                  <a:tcPr>
                    <a:solidFill>
                      <a:schemeClr val="bg1"/>
                    </a:solidFill>
                  </a:tcPr>
                </a:tc>
              </a:tr>
              <a:tr h="370840">
                <a:tc>
                  <a:txBody>
                    <a:bodyPr/>
                    <a:lstStyle/>
                    <a:p>
                      <a:r>
                        <a:rPr lang="en-IN" b="1" dirty="0" smtClean="0"/>
                        <a:t>52</a:t>
                      </a:r>
                      <a:endParaRPr lang="en-IN" b="1" dirty="0"/>
                    </a:p>
                  </a:txBody>
                  <a:tcPr>
                    <a:solidFill>
                      <a:schemeClr val="bg1"/>
                    </a:solidFill>
                  </a:tcPr>
                </a:tc>
                <a:tc>
                  <a:txBody>
                    <a:bodyPr/>
                    <a:lstStyle/>
                    <a:p>
                      <a:pPr algn="l" fontAlgn="t"/>
                      <a:r>
                        <a:rPr lang="en-IN" sz="2000" b="1" i="0" u="none" strike="noStrike" dirty="0">
                          <a:latin typeface="Calibri"/>
                        </a:rPr>
                        <a:t>The </a:t>
                      </a:r>
                      <a:r>
                        <a:rPr lang="en-IN" sz="2000" b="1" i="0" u="none" strike="noStrike" dirty="0" err="1">
                          <a:latin typeface="Calibri"/>
                        </a:rPr>
                        <a:t>Bhawanipur</a:t>
                      </a:r>
                      <a:r>
                        <a:rPr lang="en-IN" sz="2000" b="1" i="0" u="none" strike="noStrike" dirty="0">
                          <a:latin typeface="Calibri"/>
                        </a:rPr>
                        <a:t> Education Society College, </a:t>
                      </a:r>
                      <a:r>
                        <a:rPr lang="en-IN" sz="2000" b="1" i="0" u="none" strike="noStrike" dirty="0" smtClean="0">
                          <a:latin typeface="Calibri"/>
                        </a:rPr>
                        <a:t>Kolkata</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B</a:t>
                      </a:r>
                      <a:endParaRPr lang="en-IN" b="1" dirty="0"/>
                    </a:p>
                  </a:txBody>
                  <a:tcPr>
                    <a:solidFill>
                      <a:schemeClr val="bg1"/>
                    </a:solidFill>
                  </a:tcPr>
                </a:tc>
              </a:tr>
              <a:tr h="370840">
                <a:tc>
                  <a:txBody>
                    <a:bodyPr/>
                    <a:lstStyle/>
                    <a:p>
                      <a:r>
                        <a:rPr lang="en-IN" b="1" dirty="0" smtClean="0"/>
                        <a:t>53</a:t>
                      </a:r>
                      <a:endParaRPr lang="en-IN" b="1" dirty="0"/>
                    </a:p>
                  </a:txBody>
                  <a:tcPr>
                    <a:solidFill>
                      <a:schemeClr val="bg1"/>
                    </a:solidFill>
                  </a:tcPr>
                </a:tc>
                <a:tc>
                  <a:txBody>
                    <a:bodyPr/>
                    <a:lstStyle/>
                    <a:p>
                      <a:pPr algn="l" fontAlgn="t"/>
                      <a:r>
                        <a:rPr lang="en-IN" sz="2000" b="1" i="0" u="none" strike="noStrike" dirty="0" err="1">
                          <a:latin typeface="Calibri"/>
                        </a:rPr>
                        <a:t>Uluberia</a:t>
                      </a:r>
                      <a:r>
                        <a:rPr lang="en-IN" sz="2000" b="1" i="0" u="none" strike="noStrike" dirty="0">
                          <a:latin typeface="Calibri"/>
                        </a:rPr>
                        <a:t> College, </a:t>
                      </a:r>
                      <a:r>
                        <a:rPr lang="en-IN" sz="2000" b="1" i="0" u="none" strike="noStrike" dirty="0" smtClean="0">
                          <a:latin typeface="Calibri"/>
                        </a:rPr>
                        <a:t>Howrah</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B</a:t>
                      </a:r>
                      <a:endParaRPr lang="en-IN" b="1" dirty="0"/>
                    </a:p>
                  </a:txBody>
                  <a:tcPr>
                    <a:solidFill>
                      <a:schemeClr val="bg1"/>
                    </a:solidFill>
                  </a:tcPr>
                </a:tc>
              </a:tr>
              <a:tr h="370840">
                <a:tc>
                  <a:txBody>
                    <a:bodyPr/>
                    <a:lstStyle/>
                    <a:p>
                      <a:r>
                        <a:rPr lang="en-IN" b="1" dirty="0" smtClean="0"/>
                        <a:t>54</a:t>
                      </a:r>
                      <a:endParaRPr lang="en-IN" b="1" dirty="0"/>
                    </a:p>
                  </a:txBody>
                  <a:tcPr>
                    <a:solidFill>
                      <a:schemeClr val="bg1"/>
                    </a:solidFill>
                  </a:tcPr>
                </a:tc>
                <a:tc>
                  <a:txBody>
                    <a:bodyPr/>
                    <a:lstStyle/>
                    <a:p>
                      <a:pPr algn="l" fontAlgn="t"/>
                      <a:r>
                        <a:rPr lang="en-IN" sz="2000" b="1" i="0" u="none" strike="noStrike" dirty="0">
                          <a:latin typeface="Calibri"/>
                        </a:rPr>
                        <a:t>Vivekananda Mission </a:t>
                      </a:r>
                      <a:r>
                        <a:rPr lang="en-IN" sz="2000" b="1" i="0" u="none" strike="noStrike" dirty="0" err="1">
                          <a:latin typeface="Calibri"/>
                        </a:rPr>
                        <a:t>Mahavidyalaya</a:t>
                      </a:r>
                      <a:r>
                        <a:rPr lang="en-IN" sz="2000" b="1" i="0" u="none" strike="noStrike" dirty="0">
                          <a:latin typeface="Calibri"/>
                        </a:rPr>
                        <a:t>, </a:t>
                      </a:r>
                      <a:r>
                        <a:rPr lang="en-IN" sz="2000" b="1" i="0" u="none" strike="noStrike" dirty="0" err="1" smtClean="0">
                          <a:latin typeface="Calibri"/>
                        </a:rPr>
                        <a:t>Purba</a:t>
                      </a:r>
                      <a:r>
                        <a:rPr lang="en-IN" sz="2000" b="1" i="0" u="none" strike="noStrike" dirty="0" smtClean="0">
                          <a:latin typeface="Calibri"/>
                        </a:rPr>
                        <a:t> </a:t>
                      </a:r>
                      <a:r>
                        <a:rPr lang="en-IN" sz="2000" b="1" i="0" u="none" strike="noStrike" dirty="0" err="1">
                          <a:latin typeface="Calibri"/>
                        </a:rPr>
                        <a:t>Medinipur</a:t>
                      </a:r>
                      <a:r>
                        <a:rPr lang="en-IN" sz="2000" b="1" i="0" u="none" strike="noStrike" dirty="0" smtClean="0">
                          <a:latin typeface="Calibri"/>
                        </a:rPr>
                        <a:t>,</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B</a:t>
                      </a:r>
                      <a:endParaRPr lang="en-IN" b="1" dirty="0"/>
                    </a:p>
                  </a:txBody>
                  <a:tcPr>
                    <a:solidFill>
                      <a:schemeClr val="bg1"/>
                    </a:solidFill>
                  </a:tcPr>
                </a:tc>
              </a:tr>
              <a:tr h="370840">
                <a:tc>
                  <a:txBody>
                    <a:bodyPr/>
                    <a:lstStyle/>
                    <a:p>
                      <a:r>
                        <a:rPr lang="en-IN" b="1" dirty="0" smtClean="0"/>
                        <a:t>55</a:t>
                      </a:r>
                      <a:endParaRPr lang="en-IN" b="1" dirty="0"/>
                    </a:p>
                  </a:txBody>
                  <a:tcPr>
                    <a:solidFill>
                      <a:schemeClr val="bg1"/>
                    </a:solidFill>
                  </a:tcPr>
                </a:tc>
                <a:tc>
                  <a:txBody>
                    <a:bodyPr/>
                    <a:lstStyle/>
                    <a:p>
                      <a:pPr algn="l" fontAlgn="t"/>
                      <a:r>
                        <a:rPr lang="en-IN" sz="2000" b="1" i="0" u="none" strike="noStrike" dirty="0" err="1">
                          <a:latin typeface="Calibri"/>
                        </a:rPr>
                        <a:t>Basanti</a:t>
                      </a:r>
                      <a:r>
                        <a:rPr lang="en-IN" sz="2000" b="1" i="0" u="none" strike="noStrike" dirty="0">
                          <a:latin typeface="Calibri"/>
                        </a:rPr>
                        <a:t> Devi College </a:t>
                      </a:r>
                      <a:r>
                        <a:rPr lang="en-IN" sz="2000" b="1" i="0" u="none" strike="noStrike" dirty="0" err="1">
                          <a:latin typeface="Calibri"/>
                        </a:rPr>
                        <a:t>Kolkatta</a:t>
                      </a:r>
                      <a:r>
                        <a:rPr lang="en-IN" sz="2000" b="1" i="0" u="none" strike="noStrike" dirty="0">
                          <a:latin typeface="Calibri"/>
                        </a:rPr>
                        <a:t>, </a:t>
                      </a:r>
                    </a:p>
                  </a:txBody>
                  <a:tcPr marL="9525" marR="9525" marT="9525" marB="0">
                    <a:solidFill>
                      <a:schemeClr val="bg1"/>
                    </a:solidFill>
                  </a:tcPr>
                </a:tc>
                <a:tc>
                  <a:txBody>
                    <a:bodyPr/>
                    <a:lstStyle/>
                    <a:p>
                      <a:pPr algn="ctr"/>
                      <a:r>
                        <a:rPr lang="en-IN" b="1" dirty="0" smtClean="0"/>
                        <a:t>B</a:t>
                      </a:r>
                      <a:endParaRPr lang="en-IN" b="1" dirty="0"/>
                    </a:p>
                  </a:txBody>
                  <a:tcPr>
                    <a:solidFill>
                      <a:schemeClr val="bg1"/>
                    </a:solidFill>
                  </a:tcPr>
                </a:tc>
              </a:tr>
              <a:tr h="370840">
                <a:tc>
                  <a:txBody>
                    <a:bodyPr/>
                    <a:lstStyle/>
                    <a:p>
                      <a:r>
                        <a:rPr lang="en-IN" b="1" dirty="0" smtClean="0"/>
                        <a:t>56</a:t>
                      </a:r>
                      <a:endParaRPr lang="en-IN" b="1" dirty="0"/>
                    </a:p>
                  </a:txBody>
                  <a:tcPr>
                    <a:solidFill>
                      <a:schemeClr val="bg1"/>
                    </a:solidFill>
                  </a:tcPr>
                </a:tc>
                <a:tc>
                  <a:txBody>
                    <a:bodyPr/>
                    <a:lstStyle/>
                    <a:p>
                      <a:pPr algn="l" fontAlgn="t"/>
                      <a:r>
                        <a:rPr lang="en-IN" sz="2000" b="1" i="0" u="none" strike="noStrike" dirty="0">
                          <a:latin typeface="Calibri"/>
                        </a:rPr>
                        <a:t>Institute of Education for </a:t>
                      </a:r>
                      <a:r>
                        <a:rPr lang="en-IN" sz="2000" b="1" i="0" u="none" strike="noStrike" dirty="0" smtClean="0">
                          <a:latin typeface="Calibri"/>
                        </a:rPr>
                        <a:t>Women,</a:t>
                      </a:r>
                      <a:r>
                        <a:rPr lang="en-IN" sz="2000" b="1" i="0" u="none" strike="noStrike" baseline="0" dirty="0" smtClean="0">
                          <a:latin typeface="Calibri"/>
                        </a:rPr>
                        <a:t> </a:t>
                      </a:r>
                      <a:r>
                        <a:rPr lang="en-IN" sz="2000" b="1" i="0" u="none" strike="noStrike" dirty="0" err="1" smtClean="0">
                          <a:latin typeface="Calibri"/>
                        </a:rPr>
                        <a:t>Alipore</a:t>
                      </a:r>
                      <a:r>
                        <a:rPr lang="en-IN" sz="2000" b="1" i="0" u="none" strike="noStrike" dirty="0" smtClean="0">
                          <a:latin typeface="Calibri"/>
                        </a:rPr>
                        <a:t> ,</a:t>
                      </a:r>
                      <a:r>
                        <a:rPr lang="en-IN" sz="2000" b="1" i="0" u="none" strike="noStrike" baseline="0" dirty="0" smtClean="0">
                          <a:latin typeface="Calibri"/>
                        </a:rPr>
                        <a:t> </a:t>
                      </a:r>
                      <a:r>
                        <a:rPr lang="en-IN" sz="2000" b="1" i="0" u="none" strike="noStrike" dirty="0" smtClean="0">
                          <a:latin typeface="Calibri"/>
                        </a:rPr>
                        <a:t>Kolkata </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B</a:t>
                      </a:r>
                      <a:endParaRPr lang="en-IN" b="1" dirty="0"/>
                    </a:p>
                  </a:txBody>
                  <a:tcPr>
                    <a:solidFill>
                      <a:schemeClr val="bg1"/>
                    </a:solidFill>
                  </a:tcPr>
                </a:tc>
              </a:tr>
              <a:tr h="370840">
                <a:tc>
                  <a:txBody>
                    <a:bodyPr/>
                    <a:lstStyle/>
                    <a:p>
                      <a:r>
                        <a:rPr lang="en-IN" b="1" dirty="0" smtClean="0"/>
                        <a:t>57</a:t>
                      </a:r>
                      <a:endParaRPr lang="en-IN" b="1" dirty="0"/>
                    </a:p>
                  </a:txBody>
                  <a:tcPr>
                    <a:solidFill>
                      <a:schemeClr val="bg1"/>
                    </a:solidFill>
                  </a:tcPr>
                </a:tc>
                <a:tc>
                  <a:txBody>
                    <a:bodyPr/>
                    <a:lstStyle/>
                    <a:p>
                      <a:pPr algn="l" fontAlgn="t"/>
                      <a:r>
                        <a:rPr lang="en-IN" sz="2000" b="1" i="0" u="none" strike="noStrike" dirty="0" err="1">
                          <a:latin typeface="Calibri"/>
                        </a:rPr>
                        <a:t>Maharajadhiraj</a:t>
                      </a:r>
                      <a:r>
                        <a:rPr lang="en-IN" sz="2000" b="1" i="0" u="none" strike="noStrike" dirty="0">
                          <a:latin typeface="Calibri"/>
                        </a:rPr>
                        <a:t> </a:t>
                      </a:r>
                      <a:r>
                        <a:rPr lang="en-IN" sz="2000" b="1" i="0" u="none" strike="noStrike" dirty="0" err="1">
                          <a:latin typeface="Calibri"/>
                        </a:rPr>
                        <a:t>Uday</a:t>
                      </a:r>
                      <a:r>
                        <a:rPr lang="en-IN" sz="2000" b="1" i="0" u="none" strike="noStrike" dirty="0">
                          <a:latin typeface="Calibri"/>
                        </a:rPr>
                        <a:t> </a:t>
                      </a:r>
                      <a:r>
                        <a:rPr lang="en-IN" sz="2000" b="1" i="0" u="none" strike="noStrike" dirty="0" err="1">
                          <a:latin typeface="Calibri"/>
                        </a:rPr>
                        <a:t>Chand</a:t>
                      </a:r>
                      <a:r>
                        <a:rPr lang="en-IN" sz="2000" b="1" i="0" u="none" strike="noStrike" dirty="0">
                          <a:latin typeface="Calibri"/>
                        </a:rPr>
                        <a:t> Women's College, </a:t>
                      </a:r>
                      <a:r>
                        <a:rPr lang="en-IN" sz="2000" b="1" i="0" u="none" strike="noStrike" dirty="0" smtClean="0">
                          <a:latin typeface="Calibri"/>
                        </a:rPr>
                        <a:t>Burdwan </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B</a:t>
                      </a:r>
                      <a:endParaRPr lang="en-IN" b="1" dirty="0"/>
                    </a:p>
                  </a:txBody>
                  <a:tcPr>
                    <a:solidFill>
                      <a:schemeClr val="bg1"/>
                    </a:solidFill>
                  </a:tcPr>
                </a:tc>
              </a:tr>
              <a:tr h="370840">
                <a:tc>
                  <a:txBody>
                    <a:bodyPr/>
                    <a:lstStyle/>
                    <a:p>
                      <a:r>
                        <a:rPr lang="en-IN" b="1" dirty="0" smtClean="0"/>
                        <a:t>58</a:t>
                      </a:r>
                      <a:endParaRPr lang="en-IN" b="1" dirty="0"/>
                    </a:p>
                  </a:txBody>
                  <a:tcPr>
                    <a:solidFill>
                      <a:schemeClr val="bg1"/>
                    </a:solidFill>
                  </a:tcPr>
                </a:tc>
                <a:tc>
                  <a:txBody>
                    <a:bodyPr/>
                    <a:lstStyle/>
                    <a:p>
                      <a:pPr algn="l" fontAlgn="t"/>
                      <a:r>
                        <a:rPr lang="en-IN" sz="2000" b="1" i="0" u="none" strike="noStrike" dirty="0" err="1">
                          <a:latin typeface="Calibri"/>
                        </a:rPr>
                        <a:t>Ramsaday</a:t>
                      </a:r>
                      <a:r>
                        <a:rPr lang="en-IN" sz="2000" b="1" i="0" u="none" strike="noStrike" dirty="0">
                          <a:latin typeface="Calibri"/>
                        </a:rPr>
                        <a:t> College, </a:t>
                      </a:r>
                      <a:r>
                        <a:rPr lang="en-IN" sz="2000" b="1" i="0" u="none" strike="noStrike" baseline="0" dirty="0" smtClean="0">
                          <a:latin typeface="Calibri"/>
                        </a:rPr>
                        <a:t> </a:t>
                      </a:r>
                      <a:r>
                        <a:rPr lang="en-IN" sz="2000" b="1" i="0" u="none" strike="noStrike" baseline="0" dirty="0" err="1" smtClean="0">
                          <a:latin typeface="Calibri"/>
                        </a:rPr>
                        <a:t>Amta</a:t>
                      </a:r>
                      <a:r>
                        <a:rPr lang="en-IN" sz="2000" b="1" i="0" u="none" strike="noStrike" baseline="0" dirty="0" smtClean="0">
                          <a:latin typeface="Calibri"/>
                        </a:rPr>
                        <a:t>, </a:t>
                      </a:r>
                      <a:r>
                        <a:rPr lang="en-IN" sz="2000" b="1" i="0" u="none" strike="noStrike" dirty="0" smtClean="0">
                          <a:latin typeface="Calibri"/>
                        </a:rPr>
                        <a:t>Howrah </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B</a:t>
                      </a:r>
                      <a:endParaRPr lang="en-IN" b="1" dirty="0"/>
                    </a:p>
                  </a:txBody>
                  <a:tcPr>
                    <a:solidFill>
                      <a:schemeClr val="bg1"/>
                    </a:solidFill>
                  </a:tcPr>
                </a:tc>
              </a:tr>
              <a:tr h="370840">
                <a:tc>
                  <a:txBody>
                    <a:bodyPr/>
                    <a:lstStyle/>
                    <a:p>
                      <a:r>
                        <a:rPr lang="en-IN" b="1" dirty="0" smtClean="0"/>
                        <a:t>59</a:t>
                      </a:r>
                      <a:endParaRPr lang="en-IN" b="1" dirty="0"/>
                    </a:p>
                  </a:txBody>
                  <a:tcPr>
                    <a:solidFill>
                      <a:schemeClr val="bg1"/>
                    </a:solidFill>
                  </a:tcPr>
                </a:tc>
                <a:tc>
                  <a:txBody>
                    <a:bodyPr/>
                    <a:lstStyle/>
                    <a:p>
                      <a:pPr algn="l" fontAlgn="t"/>
                      <a:r>
                        <a:rPr lang="en-IN" sz="2000" b="1" i="0" u="none" strike="noStrike" dirty="0">
                          <a:latin typeface="Calibri"/>
                        </a:rPr>
                        <a:t>Vidyasagar College For Women, </a:t>
                      </a:r>
                      <a:r>
                        <a:rPr lang="en-IN" sz="2000" b="1" i="0" u="none" strike="noStrike" dirty="0" smtClean="0">
                          <a:latin typeface="Calibri"/>
                        </a:rPr>
                        <a:t>Kolkata </a:t>
                      </a:r>
                      <a:endParaRPr lang="en-IN" sz="2000" b="1" i="0" u="none" strike="noStrike" dirty="0">
                        <a:latin typeface="Calibri"/>
                      </a:endParaRPr>
                    </a:p>
                  </a:txBody>
                  <a:tcPr marL="9525" marR="9525" marT="9525" marB="0">
                    <a:solidFill>
                      <a:schemeClr val="bg1"/>
                    </a:solidFill>
                  </a:tcPr>
                </a:tc>
                <a:tc>
                  <a:txBody>
                    <a:bodyPr/>
                    <a:lstStyle/>
                    <a:p>
                      <a:pPr algn="ctr"/>
                      <a:r>
                        <a:rPr lang="en-IN" b="1" dirty="0" smtClean="0"/>
                        <a:t>B</a:t>
                      </a:r>
                      <a:endParaRPr lang="en-IN" b="1" dirty="0"/>
                    </a:p>
                  </a:txBody>
                  <a:tcPr>
                    <a:solidFill>
                      <a:schemeClr val="bg1"/>
                    </a:solidFill>
                  </a:tcPr>
                </a:tc>
              </a:tr>
            </a:tbl>
          </a:graphicData>
        </a:graphic>
      </p:graphicFrame>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35</a:t>
            </a:fld>
            <a:endParaRPr lang="en-IN"/>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Financial norms of College Grant </a:t>
            </a:r>
            <a:endParaRPr lang="en-IN" b="1" dirty="0">
              <a:solidFill>
                <a:srgbClr val="C00000"/>
              </a:solidFill>
            </a:endParaRPr>
          </a:p>
        </p:txBody>
      </p:sp>
      <p:sp>
        <p:nvSpPr>
          <p:cNvPr id="3" name="Content Placeholder 2"/>
          <p:cNvSpPr>
            <a:spLocks noGrp="1"/>
          </p:cNvSpPr>
          <p:nvPr>
            <p:ph idx="1"/>
          </p:nvPr>
        </p:nvSpPr>
        <p:spPr>
          <a:xfrm>
            <a:off x="357158" y="1600200"/>
            <a:ext cx="8429684" cy="4972072"/>
          </a:xfrm>
        </p:spPr>
        <p:txBody>
          <a:bodyPr>
            <a:normAutofit/>
          </a:bodyPr>
          <a:lstStyle/>
          <a:p>
            <a:r>
              <a:rPr lang="en-US" sz="3600" b="1" dirty="0" smtClean="0"/>
              <a:t>35% of total sanctioned fund (Rs. 70 </a:t>
            </a:r>
            <a:r>
              <a:rPr lang="en-US" sz="3600" b="1" dirty="0" err="1" smtClean="0"/>
              <a:t>lakh</a:t>
            </a:r>
            <a:r>
              <a:rPr lang="en-US" sz="3600" b="1" dirty="0" smtClean="0"/>
              <a:t>) for creation of New Infrastructural Facilities;</a:t>
            </a:r>
          </a:p>
          <a:p>
            <a:r>
              <a:rPr lang="en-US" sz="3600" b="1" dirty="0" smtClean="0"/>
              <a:t>35% of total sanctioned fund (Rs. 70 </a:t>
            </a:r>
            <a:r>
              <a:rPr lang="en-US" sz="3600" b="1" dirty="0" err="1" smtClean="0"/>
              <a:t>lakh</a:t>
            </a:r>
            <a:r>
              <a:rPr lang="en-US" sz="3600" b="1" dirty="0" smtClean="0"/>
              <a:t>) for Renovation / Up-gradation of Existing Facilities;</a:t>
            </a:r>
          </a:p>
          <a:p>
            <a:r>
              <a:rPr lang="en-US" sz="3600" b="1" dirty="0" smtClean="0"/>
              <a:t>30% of total sanctioned fund (Rs. 60 </a:t>
            </a:r>
            <a:r>
              <a:rPr lang="en-US" sz="3600" b="1" dirty="0" err="1" smtClean="0"/>
              <a:t>lakh</a:t>
            </a:r>
            <a:r>
              <a:rPr lang="en-US" sz="3600" b="1" dirty="0" smtClean="0"/>
              <a:t>) for creation of New equipments/facilities</a:t>
            </a:r>
          </a:p>
          <a:p>
            <a:endParaRPr lang="en-IN" dirty="0"/>
          </a:p>
        </p:txBody>
      </p:sp>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36</a:t>
            </a:fld>
            <a:endParaRPr lang="en-IN"/>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14290"/>
            <a:ext cx="4038600" cy="6143668"/>
          </a:xfrm>
        </p:spPr>
        <p:txBody>
          <a:bodyPr>
            <a:normAutofit/>
          </a:bodyPr>
          <a:lstStyle/>
          <a:p>
            <a:pPr>
              <a:buNone/>
            </a:pPr>
            <a:r>
              <a:rPr lang="en-IN" b="1" dirty="0" smtClean="0">
                <a:solidFill>
                  <a:srgbClr val="C00000"/>
                </a:solidFill>
              </a:rPr>
              <a:t>      </a:t>
            </a:r>
            <a:r>
              <a:rPr lang="en-IN" b="1" u="sng" dirty="0" smtClean="0">
                <a:solidFill>
                  <a:srgbClr val="C00000"/>
                </a:solidFill>
              </a:rPr>
              <a:t>Creation of new Infrastructural facilities</a:t>
            </a:r>
          </a:p>
          <a:p>
            <a:pPr>
              <a:buNone/>
            </a:pPr>
            <a:r>
              <a:rPr lang="en-IN" b="1" dirty="0" smtClean="0">
                <a:solidFill>
                  <a:schemeClr val="tx1">
                    <a:lumMod val="95000"/>
                    <a:lumOff val="5000"/>
                  </a:schemeClr>
                </a:solidFill>
              </a:rPr>
              <a:t>Hostels</a:t>
            </a:r>
          </a:p>
          <a:p>
            <a:pPr>
              <a:buNone/>
            </a:pPr>
            <a:r>
              <a:rPr lang="en-IN" b="1" dirty="0" smtClean="0">
                <a:solidFill>
                  <a:schemeClr val="tx1">
                    <a:lumMod val="95000"/>
                    <a:lumOff val="5000"/>
                  </a:schemeClr>
                </a:solidFill>
              </a:rPr>
              <a:t>Toilets </a:t>
            </a:r>
          </a:p>
          <a:p>
            <a:pPr>
              <a:buNone/>
            </a:pPr>
            <a:r>
              <a:rPr lang="en-IN" b="1" dirty="0" smtClean="0">
                <a:solidFill>
                  <a:schemeClr val="tx1">
                    <a:lumMod val="95000"/>
                    <a:lumOff val="5000"/>
                  </a:schemeClr>
                </a:solidFill>
              </a:rPr>
              <a:t>Laboratory</a:t>
            </a:r>
          </a:p>
          <a:p>
            <a:pPr>
              <a:buNone/>
            </a:pPr>
            <a:r>
              <a:rPr lang="en-IN" b="1" dirty="0" smtClean="0">
                <a:solidFill>
                  <a:schemeClr val="tx1">
                    <a:lumMod val="95000"/>
                    <a:lumOff val="5000"/>
                  </a:schemeClr>
                </a:solidFill>
              </a:rPr>
              <a:t>Computer Centres</a:t>
            </a:r>
          </a:p>
          <a:p>
            <a:pPr>
              <a:buNone/>
            </a:pPr>
            <a:r>
              <a:rPr lang="en-IN" b="1" dirty="0" smtClean="0">
                <a:solidFill>
                  <a:schemeClr val="tx1">
                    <a:lumMod val="95000"/>
                    <a:lumOff val="5000"/>
                  </a:schemeClr>
                </a:solidFill>
              </a:rPr>
              <a:t>Classroom</a:t>
            </a:r>
          </a:p>
          <a:p>
            <a:pPr>
              <a:buNone/>
            </a:pPr>
            <a:r>
              <a:rPr lang="en-IN" b="1" dirty="0" smtClean="0">
                <a:solidFill>
                  <a:schemeClr val="tx1">
                    <a:lumMod val="95000"/>
                    <a:lumOff val="5000"/>
                  </a:schemeClr>
                </a:solidFill>
              </a:rPr>
              <a:t>Canteen/Cafeteria</a:t>
            </a:r>
          </a:p>
          <a:p>
            <a:pPr>
              <a:buNone/>
            </a:pPr>
            <a:r>
              <a:rPr lang="en-IN" b="1" dirty="0" smtClean="0">
                <a:solidFill>
                  <a:schemeClr val="tx1">
                    <a:lumMod val="95000"/>
                    <a:lumOff val="5000"/>
                  </a:schemeClr>
                </a:solidFill>
              </a:rPr>
              <a:t>Computers</a:t>
            </a:r>
          </a:p>
          <a:p>
            <a:pPr>
              <a:buNone/>
            </a:pPr>
            <a:r>
              <a:rPr lang="en-IN" b="1" dirty="0" smtClean="0">
                <a:solidFill>
                  <a:schemeClr val="tx1">
                    <a:lumMod val="95000"/>
                    <a:lumOff val="5000"/>
                  </a:schemeClr>
                </a:solidFill>
              </a:rPr>
              <a:t>Books</a:t>
            </a:r>
          </a:p>
          <a:p>
            <a:pPr>
              <a:buNone/>
            </a:pPr>
            <a:r>
              <a:rPr lang="en-IN" b="1" dirty="0" smtClean="0">
                <a:solidFill>
                  <a:schemeClr val="tx1">
                    <a:lumMod val="95000"/>
                    <a:lumOff val="5000"/>
                  </a:schemeClr>
                </a:solidFill>
              </a:rPr>
              <a:t>Journals</a:t>
            </a:r>
          </a:p>
          <a:p>
            <a:pPr>
              <a:buNone/>
            </a:pPr>
            <a:r>
              <a:rPr lang="en-IN" b="1" dirty="0" smtClean="0">
                <a:solidFill>
                  <a:schemeClr val="tx1">
                    <a:lumMod val="95000"/>
                    <a:lumOff val="5000"/>
                  </a:schemeClr>
                </a:solidFill>
              </a:rPr>
              <a:t>E-resources</a:t>
            </a:r>
          </a:p>
          <a:p>
            <a:pPr>
              <a:buNone/>
            </a:pPr>
            <a:endParaRPr lang="en-IN" dirty="0"/>
          </a:p>
        </p:txBody>
      </p:sp>
      <p:sp>
        <p:nvSpPr>
          <p:cNvPr id="4" name="Content Placeholder 3"/>
          <p:cNvSpPr>
            <a:spLocks noGrp="1"/>
          </p:cNvSpPr>
          <p:nvPr>
            <p:ph sz="half" idx="2"/>
          </p:nvPr>
        </p:nvSpPr>
        <p:spPr>
          <a:xfrm>
            <a:off x="4648200" y="214290"/>
            <a:ext cx="4038600" cy="6143668"/>
          </a:xfrm>
        </p:spPr>
        <p:txBody>
          <a:bodyPr>
            <a:normAutofit/>
          </a:bodyPr>
          <a:lstStyle/>
          <a:p>
            <a:pPr>
              <a:buNone/>
            </a:pPr>
            <a:r>
              <a:rPr lang="en-IN" b="1" u="sng" dirty="0" smtClean="0">
                <a:solidFill>
                  <a:srgbClr val="C00000"/>
                </a:solidFill>
              </a:rPr>
              <a:t>Renovation /up-gradation of existing facilities</a:t>
            </a:r>
          </a:p>
          <a:p>
            <a:pPr>
              <a:buNone/>
            </a:pPr>
            <a:r>
              <a:rPr lang="en-IN" b="1" dirty="0" smtClean="0">
                <a:solidFill>
                  <a:schemeClr val="tx1">
                    <a:lumMod val="95000"/>
                    <a:lumOff val="5000"/>
                  </a:schemeClr>
                </a:solidFill>
              </a:rPr>
              <a:t>Academic building</a:t>
            </a:r>
          </a:p>
          <a:p>
            <a:pPr>
              <a:buNone/>
            </a:pPr>
            <a:r>
              <a:rPr lang="en-IN" b="1" dirty="0" smtClean="0">
                <a:solidFill>
                  <a:schemeClr val="tx1">
                    <a:lumMod val="95000"/>
                    <a:lumOff val="5000"/>
                  </a:schemeClr>
                </a:solidFill>
              </a:rPr>
              <a:t>Administrative building</a:t>
            </a:r>
          </a:p>
          <a:p>
            <a:pPr>
              <a:buNone/>
            </a:pPr>
            <a:r>
              <a:rPr lang="en-IN" b="1" dirty="0" smtClean="0">
                <a:solidFill>
                  <a:schemeClr val="tx1">
                    <a:lumMod val="95000"/>
                    <a:lumOff val="5000"/>
                  </a:schemeClr>
                </a:solidFill>
              </a:rPr>
              <a:t>Campus development</a:t>
            </a:r>
          </a:p>
          <a:p>
            <a:pPr>
              <a:buNone/>
            </a:pPr>
            <a:r>
              <a:rPr lang="en-IN" b="1" dirty="0" smtClean="0">
                <a:solidFill>
                  <a:schemeClr val="tx1">
                    <a:lumMod val="95000"/>
                    <a:lumOff val="5000"/>
                  </a:schemeClr>
                </a:solidFill>
              </a:rPr>
              <a:t>Hostels</a:t>
            </a:r>
          </a:p>
          <a:p>
            <a:pPr>
              <a:buNone/>
            </a:pPr>
            <a:r>
              <a:rPr lang="en-IN" b="1" dirty="0" smtClean="0">
                <a:solidFill>
                  <a:schemeClr val="tx1">
                    <a:lumMod val="95000"/>
                    <a:lumOff val="5000"/>
                  </a:schemeClr>
                </a:solidFill>
              </a:rPr>
              <a:t>Toilets</a:t>
            </a:r>
          </a:p>
          <a:p>
            <a:pPr>
              <a:buNone/>
            </a:pPr>
            <a:r>
              <a:rPr lang="en-IN" b="1" dirty="0" smtClean="0">
                <a:solidFill>
                  <a:schemeClr val="tx1">
                    <a:lumMod val="95000"/>
                    <a:lumOff val="5000"/>
                  </a:schemeClr>
                </a:solidFill>
              </a:rPr>
              <a:t>Library</a:t>
            </a:r>
          </a:p>
          <a:p>
            <a:pPr>
              <a:buNone/>
            </a:pPr>
            <a:r>
              <a:rPr lang="en-IN" b="1" dirty="0" smtClean="0">
                <a:solidFill>
                  <a:schemeClr val="tx1">
                    <a:lumMod val="95000"/>
                    <a:lumOff val="5000"/>
                  </a:schemeClr>
                </a:solidFill>
              </a:rPr>
              <a:t>Classroom</a:t>
            </a:r>
          </a:p>
          <a:p>
            <a:pPr>
              <a:buNone/>
            </a:pPr>
            <a:r>
              <a:rPr lang="en-IN" b="1" dirty="0" smtClean="0">
                <a:solidFill>
                  <a:schemeClr val="tx1">
                    <a:lumMod val="95000"/>
                    <a:lumOff val="5000"/>
                  </a:schemeClr>
                </a:solidFill>
              </a:rPr>
              <a:t>Canteen /Cafeteria</a:t>
            </a:r>
          </a:p>
          <a:p>
            <a:pPr>
              <a:buNone/>
            </a:pPr>
            <a:r>
              <a:rPr lang="en-IN" b="1" dirty="0" smtClean="0">
                <a:solidFill>
                  <a:schemeClr val="tx1">
                    <a:lumMod val="95000"/>
                    <a:lumOff val="5000"/>
                  </a:schemeClr>
                </a:solidFill>
              </a:rPr>
              <a:t>Laboratory</a:t>
            </a:r>
          </a:p>
          <a:p>
            <a:pPr>
              <a:buNone/>
            </a:pPr>
            <a:r>
              <a:rPr lang="en-IN" b="1" dirty="0" smtClean="0">
                <a:solidFill>
                  <a:schemeClr val="tx1">
                    <a:lumMod val="95000"/>
                    <a:lumOff val="5000"/>
                  </a:schemeClr>
                </a:solidFill>
              </a:rPr>
              <a:t>Computer Centre</a:t>
            </a:r>
            <a:endParaRPr lang="en-IN" b="1" dirty="0">
              <a:solidFill>
                <a:schemeClr val="tx1">
                  <a:lumMod val="95000"/>
                  <a:lumOff val="5000"/>
                </a:schemeClr>
              </a:solidFill>
            </a:endParaRPr>
          </a:p>
        </p:txBody>
      </p:sp>
      <p:sp>
        <p:nvSpPr>
          <p:cNvPr id="5" name="Date Placeholder 4"/>
          <p:cNvSpPr>
            <a:spLocks noGrp="1"/>
          </p:cNvSpPr>
          <p:nvPr>
            <p:ph type="dt" sz="half" idx="10"/>
          </p:nvPr>
        </p:nvSpPr>
        <p:spPr/>
        <p:txBody>
          <a:bodyPr/>
          <a:lstStyle/>
          <a:p>
            <a:fld id="{566CB61D-A544-409C-9938-859B36752E29}" type="datetime1">
              <a:rPr lang="en-US" smtClean="0"/>
              <a:pPr/>
              <a:t>4/9/2015</a:t>
            </a:fld>
            <a:endParaRPr lang="en-IN"/>
          </a:p>
        </p:txBody>
      </p:sp>
      <p:sp>
        <p:nvSpPr>
          <p:cNvPr id="6" name="Slide Number Placeholder 5"/>
          <p:cNvSpPr>
            <a:spLocks noGrp="1"/>
          </p:cNvSpPr>
          <p:nvPr>
            <p:ph type="sldNum" sz="quarter" idx="12"/>
          </p:nvPr>
        </p:nvSpPr>
        <p:spPr/>
        <p:txBody>
          <a:bodyPr/>
          <a:lstStyle/>
          <a:p>
            <a:fld id="{630F88E2-E3AD-4EC2-BCB6-ECC7F1C08804}" type="slidenum">
              <a:rPr lang="en-IN" smtClean="0"/>
              <a:pPr/>
              <a:t>37</a:t>
            </a:fld>
            <a:endParaRPr lang="en-IN"/>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2984"/>
            <a:ext cx="7772400" cy="4357718"/>
          </a:xfrm>
        </p:spPr>
        <p:txBody>
          <a:bodyPr>
            <a:normAutofit/>
          </a:bodyPr>
          <a:lstStyle/>
          <a:p>
            <a:r>
              <a:rPr lang="en-IN" b="1" dirty="0" smtClean="0">
                <a:solidFill>
                  <a:srgbClr val="FF0000"/>
                </a:solidFill>
              </a:rPr>
              <a:t>NEW PROPOSALS FOR FINANCIAL GRANT FOR CONSTRUCTION OF BUILDING AND OTHER CIVIL INFRASTRUCTURE FOR </a:t>
            </a:r>
            <a:br>
              <a:rPr lang="en-IN" b="1" dirty="0" smtClean="0">
                <a:solidFill>
                  <a:srgbClr val="FF0000"/>
                </a:solidFill>
              </a:rPr>
            </a:br>
            <a:r>
              <a:rPr lang="en-IN" b="1" dirty="0" smtClean="0">
                <a:solidFill>
                  <a:srgbClr val="FF0000"/>
                </a:solidFill>
              </a:rPr>
              <a:t>F.Y. 2015-16</a:t>
            </a:r>
            <a:endParaRPr lang="en-IN" b="1" dirty="0">
              <a:solidFill>
                <a:srgbClr val="FF0000"/>
              </a:solidFill>
            </a:endParaRPr>
          </a:p>
        </p:txBody>
      </p:sp>
      <p:sp>
        <p:nvSpPr>
          <p:cNvPr id="4" name="Date Placeholder 3"/>
          <p:cNvSpPr>
            <a:spLocks noGrp="1"/>
          </p:cNvSpPr>
          <p:nvPr>
            <p:ph type="dt" sz="half" idx="10"/>
          </p:nvPr>
        </p:nvSpPr>
        <p:spPr/>
        <p:txBody>
          <a:bodyPr/>
          <a:lstStyle/>
          <a:p>
            <a:fld id="{E313FD7D-426E-4B02-AD22-DF353A63B81D}"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38</a:t>
            </a:fld>
            <a:endParaRPr lang="en-IN"/>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85728"/>
            <a:ext cx="8715436" cy="6215106"/>
          </a:xfrm>
        </p:spPr>
        <p:txBody>
          <a:bodyPr>
            <a:normAutofit/>
          </a:bodyPr>
          <a:lstStyle/>
          <a:p>
            <a:r>
              <a:rPr lang="en-IN" sz="3600" b="1" dirty="0" smtClean="0"/>
              <a:t>Govt /Govt-aided colleges &amp; universities have been advised to submit proposals for financial grant for construction of building / other civil infrastructure for the F.Y. 2015-16 </a:t>
            </a:r>
            <a:r>
              <a:rPr lang="en-IN" sz="3600" b="1" dirty="0" smtClean="0">
                <a:solidFill>
                  <a:srgbClr val="FF0000"/>
                </a:solidFill>
              </a:rPr>
              <a:t>within 30</a:t>
            </a:r>
            <a:r>
              <a:rPr lang="en-IN" sz="3600" b="1" baseline="30000" dirty="0" smtClean="0">
                <a:solidFill>
                  <a:srgbClr val="FF0000"/>
                </a:solidFill>
              </a:rPr>
              <a:t>th</a:t>
            </a:r>
            <a:r>
              <a:rPr lang="en-IN" sz="3600" b="1" dirty="0" smtClean="0">
                <a:solidFill>
                  <a:srgbClr val="FF0000"/>
                </a:solidFill>
              </a:rPr>
              <a:t> June, 2015</a:t>
            </a:r>
            <a:r>
              <a:rPr lang="en-IN" sz="3600" b="1" dirty="0" smtClean="0"/>
              <a:t>;</a:t>
            </a:r>
          </a:p>
          <a:p>
            <a:pPr>
              <a:buNone/>
            </a:pPr>
            <a:endParaRPr lang="en-IN" sz="3600" b="1" dirty="0" smtClean="0"/>
          </a:p>
          <a:p>
            <a:r>
              <a:rPr lang="en-IN" sz="3600" b="1" dirty="0" smtClean="0"/>
              <a:t>The Guidelines for submission of proposal have been uploaded on the website of the </a:t>
            </a:r>
            <a:r>
              <a:rPr lang="en-IN" sz="3600" b="1" dirty="0" err="1" smtClean="0"/>
              <a:t>H.E.Deptt</a:t>
            </a:r>
            <a:r>
              <a:rPr lang="en-IN" sz="3600" b="1" dirty="0" smtClean="0"/>
              <a:t>;</a:t>
            </a:r>
            <a:endParaRPr lang="en-IN" sz="3600" b="1" dirty="0"/>
          </a:p>
        </p:txBody>
      </p:sp>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39</a:t>
            </a:fld>
            <a:endParaRPr lang="en-IN"/>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85728"/>
            <a:ext cx="8715436" cy="6357982"/>
          </a:xfrm>
        </p:spPr>
        <p:txBody>
          <a:bodyPr/>
          <a:lstStyle/>
          <a:p>
            <a:pPr>
              <a:buNone/>
            </a:pPr>
            <a:r>
              <a:rPr lang="en-IN" sz="4000" dirty="0" smtClean="0">
                <a:latin typeface="Aharoni" pitchFamily="2" charset="-79"/>
                <a:cs typeface="Aharoni" pitchFamily="2" charset="-79"/>
              </a:rPr>
              <a:t>   </a:t>
            </a:r>
            <a:r>
              <a:rPr lang="en-IN" sz="4000" b="1" dirty="0" smtClean="0">
                <a:latin typeface="+mj-lt"/>
                <a:cs typeface="Aharoni" pitchFamily="2" charset="-79"/>
              </a:rPr>
              <a:t>Time </a:t>
            </a:r>
            <a:r>
              <a:rPr lang="en-IN" sz="4000" b="1" dirty="0">
                <a:latin typeface="+mj-lt"/>
                <a:cs typeface="Aharoni" pitchFamily="2" charset="-79"/>
              </a:rPr>
              <a:t>frame for </a:t>
            </a:r>
            <a:r>
              <a:rPr lang="en-IN" sz="4000" b="1" dirty="0" smtClean="0">
                <a:latin typeface="+mj-lt"/>
                <a:cs typeface="Aharoni" pitchFamily="2" charset="-79"/>
              </a:rPr>
              <a:t>implementation of On-line admission -  </a:t>
            </a:r>
            <a:endParaRPr lang="en-IN" sz="4000" b="1" dirty="0">
              <a:latin typeface="+mj-lt"/>
              <a:cs typeface="Aharoni" pitchFamily="2" charset="-79"/>
            </a:endParaRPr>
          </a:p>
          <a:p>
            <a:pPr lvl="0">
              <a:buFont typeface="Wingdings" pitchFamily="2" charset="2"/>
              <a:buChar char="ü"/>
            </a:pPr>
            <a:r>
              <a:rPr lang="en-IN" sz="4000" b="1" dirty="0">
                <a:latin typeface="+mj-lt"/>
                <a:cs typeface="Aharoni" pitchFamily="2" charset="-79"/>
              </a:rPr>
              <a:t>Procurement of </a:t>
            </a:r>
            <a:r>
              <a:rPr lang="en-IN" sz="4000" b="1" dirty="0" smtClean="0">
                <a:latin typeface="+mj-lt"/>
                <a:cs typeface="Aharoni" pitchFamily="2" charset="-79"/>
              </a:rPr>
              <a:t>hardware latest </a:t>
            </a:r>
            <a:r>
              <a:rPr lang="en-IN" sz="4000" b="1" u="sng" dirty="0">
                <a:solidFill>
                  <a:srgbClr val="FF0000"/>
                </a:solidFill>
                <a:latin typeface="+mj-lt"/>
                <a:cs typeface="Aharoni" pitchFamily="2" charset="-79"/>
              </a:rPr>
              <a:t>by 31</a:t>
            </a:r>
            <a:r>
              <a:rPr lang="en-IN" sz="4000" b="1" u="sng" baseline="30000" dirty="0">
                <a:solidFill>
                  <a:srgbClr val="FF0000"/>
                </a:solidFill>
                <a:latin typeface="+mj-lt"/>
                <a:cs typeface="Aharoni" pitchFamily="2" charset="-79"/>
              </a:rPr>
              <a:t>st</a:t>
            </a:r>
            <a:r>
              <a:rPr lang="en-IN" sz="4000" b="1" u="sng" dirty="0">
                <a:solidFill>
                  <a:srgbClr val="FF0000"/>
                </a:solidFill>
                <a:latin typeface="+mj-lt"/>
                <a:cs typeface="Aharoni" pitchFamily="2" charset="-79"/>
              </a:rPr>
              <a:t> January, 2015</a:t>
            </a:r>
            <a:r>
              <a:rPr lang="en-IN" sz="4000" b="1" u="sng" dirty="0">
                <a:latin typeface="+mj-lt"/>
                <a:cs typeface="Aharoni" pitchFamily="2" charset="-79"/>
              </a:rPr>
              <a:t>;</a:t>
            </a:r>
            <a:endParaRPr lang="en-IN" sz="4000" b="1" dirty="0">
              <a:latin typeface="+mj-lt"/>
              <a:cs typeface="Aharoni" pitchFamily="2" charset="-79"/>
            </a:endParaRPr>
          </a:p>
          <a:p>
            <a:pPr lvl="0">
              <a:buFont typeface="Wingdings" pitchFamily="2" charset="2"/>
              <a:buChar char="ü"/>
            </a:pPr>
            <a:r>
              <a:rPr lang="en-IN" sz="4000" b="1" dirty="0">
                <a:latin typeface="+mj-lt"/>
                <a:cs typeface="Aharoni" pitchFamily="2" charset="-79"/>
              </a:rPr>
              <a:t>Development of </a:t>
            </a:r>
            <a:r>
              <a:rPr lang="en-IN" sz="4000" b="1" dirty="0" smtClean="0">
                <a:latin typeface="+mj-lt"/>
                <a:cs typeface="Aharoni" pitchFamily="2" charset="-79"/>
              </a:rPr>
              <a:t>software latest </a:t>
            </a:r>
            <a:r>
              <a:rPr lang="en-IN" sz="4000" b="1" u="sng" dirty="0">
                <a:solidFill>
                  <a:srgbClr val="FF0000"/>
                </a:solidFill>
                <a:latin typeface="+mj-lt"/>
                <a:cs typeface="Aharoni" pitchFamily="2" charset="-79"/>
              </a:rPr>
              <a:t>by 28</a:t>
            </a:r>
            <a:r>
              <a:rPr lang="en-IN" sz="4000" b="1" u="sng" baseline="30000" dirty="0">
                <a:solidFill>
                  <a:srgbClr val="FF0000"/>
                </a:solidFill>
                <a:latin typeface="+mj-lt"/>
                <a:cs typeface="Aharoni" pitchFamily="2" charset="-79"/>
              </a:rPr>
              <a:t>th</a:t>
            </a:r>
            <a:r>
              <a:rPr lang="en-IN" sz="4000" b="1" u="sng" dirty="0">
                <a:solidFill>
                  <a:srgbClr val="FF0000"/>
                </a:solidFill>
                <a:latin typeface="+mj-lt"/>
                <a:cs typeface="Aharoni" pitchFamily="2" charset="-79"/>
              </a:rPr>
              <a:t> February, 2015</a:t>
            </a:r>
            <a:r>
              <a:rPr lang="en-IN" sz="4000" b="1" u="sng" dirty="0">
                <a:latin typeface="+mj-lt"/>
                <a:cs typeface="Aharoni" pitchFamily="2" charset="-79"/>
              </a:rPr>
              <a:t>;</a:t>
            </a:r>
            <a:endParaRPr lang="en-IN" sz="4000" b="1" dirty="0">
              <a:latin typeface="+mj-lt"/>
              <a:cs typeface="Aharoni" pitchFamily="2" charset="-79"/>
            </a:endParaRPr>
          </a:p>
          <a:p>
            <a:pPr lvl="0">
              <a:buFont typeface="Wingdings" pitchFamily="2" charset="2"/>
              <a:buChar char="ü"/>
            </a:pPr>
            <a:r>
              <a:rPr lang="en-IN" sz="4000" b="1" dirty="0">
                <a:latin typeface="+mj-lt"/>
                <a:cs typeface="Aharoni" pitchFamily="2" charset="-79"/>
              </a:rPr>
              <a:t>Software to be ready and tested </a:t>
            </a:r>
            <a:r>
              <a:rPr lang="en-IN" sz="4000" b="1" dirty="0" smtClean="0">
                <a:latin typeface="+mj-lt"/>
                <a:cs typeface="Aharoni" pitchFamily="2" charset="-79"/>
              </a:rPr>
              <a:t>latest </a:t>
            </a:r>
            <a:r>
              <a:rPr lang="en-IN" sz="4000" b="1" u="sng" dirty="0" smtClean="0">
                <a:solidFill>
                  <a:srgbClr val="FF0000"/>
                </a:solidFill>
                <a:latin typeface="+mj-lt"/>
                <a:cs typeface="Aharoni" pitchFamily="2" charset="-79"/>
              </a:rPr>
              <a:t>by </a:t>
            </a:r>
            <a:r>
              <a:rPr lang="en-IN" sz="4000" b="1" u="sng" dirty="0">
                <a:solidFill>
                  <a:srgbClr val="FF0000"/>
                </a:solidFill>
                <a:latin typeface="+mj-lt"/>
                <a:cs typeface="Aharoni" pitchFamily="2" charset="-79"/>
              </a:rPr>
              <a:t>31</a:t>
            </a:r>
            <a:r>
              <a:rPr lang="en-IN" sz="4000" b="1" u="sng" baseline="30000" dirty="0">
                <a:solidFill>
                  <a:srgbClr val="FF0000"/>
                </a:solidFill>
                <a:latin typeface="+mj-lt"/>
                <a:cs typeface="Aharoni" pitchFamily="2" charset="-79"/>
              </a:rPr>
              <a:t>st</a:t>
            </a:r>
            <a:r>
              <a:rPr lang="en-IN" sz="4000" b="1" u="sng" dirty="0">
                <a:solidFill>
                  <a:srgbClr val="FF0000"/>
                </a:solidFill>
                <a:latin typeface="+mj-lt"/>
                <a:cs typeface="Aharoni" pitchFamily="2" charset="-79"/>
              </a:rPr>
              <a:t> March, 2015</a:t>
            </a:r>
            <a:r>
              <a:rPr lang="en-IN" sz="4000" b="1" u="sng" dirty="0">
                <a:latin typeface="+mj-lt"/>
                <a:cs typeface="Aharoni" pitchFamily="2" charset="-79"/>
              </a:rPr>
              <a:t>.</a:t>
            </a:r>
            <a:endParaRPr lang="en-IN" sz="4000" b="1" dirty="0">
              <a:latin typeface="+mj-lt"/>
              <a:cs typeface="Aharoni" pitchFamily="2" charset="-79"/>
            </a:endParaRPr>
          </a:p>
          <a:p>
            <a:endParaRPr lang="en-IN" dirty="0"/>
          </a:p>
        </p:txBody>
      </p:sp>
      <p:sp>
        <p:nvSpPr>
          <p:cNvPr id="5" name="Date Placeholder 4"/>
          <p:cNvSpPr>
            <a:spLocks noGrp="1"/>
          </p:cNvSpPr>
          <p:nvPr>
            <p:ph type="dt" sz="half" idx="10"/>
          </p:nvPr>
        </p:nvSpPr>
        <p:spPr/>
        <p:txBody>
          <a:bodyPr/>
          <a:lstStyle/>
          <a:p>
            <a:fld id="{6B7A6FAD-594E-4F9F-8D28-2C3F185775C8}" type="datetime1">
              <a:rPr lang="en-US" smtClean="0"/>
              <a:pPr/>
              <a:t>4/9/2015</a:t>
            </a:fld>
            <a:endParaRPr lang="en-IN"/>
          </a:p>
        </p:txBody>
      </p:sp>
      <p:sp>
        <p:nvSpPr>
          <p:cNvPr id="6" name="Slide Number Placeholder 5"/>
          <p:cNvSpPr>
            <a:spLocks noGrp="1"/>
          </p:cNvSpPr>
          <p:nvPr>
            <p:ph type="sldNum" sz="quarter" idx="12"/>
          </p:nvPr>
        </p:nvSpPr>
        <p:spPr/>
        <p:txBody>
          <a:bodyPr/>
          <a:lstStyle/>
          <a:p>
            <a:fld id="{630F88E2-E3AD-4EC2-BCB6-ECC7F1C08804}" type="slidenum">
              <a:rPr lang="en-IN" smtClean="0"/>
              <a:pPr/>
              <a:t>4</a:t>
            </a:fld>
            <a:endParaRPr lang="en-IN"/>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513021"/>
          </a:xfrm>
        </p:spPr>
        <p:txBody>
          <a:bodyPr/>
          <a:lstStyle/>
          <a:p>
            <a:r>
              <a:rPr lang="en-IN" b="1" dirty="0" smtClean="0">
                <a:solidFill>
                  <a:srgbClr val="FF0000"/>
                </a:solidFill>
              </a:rPr>
              <a:t>Recommendation of West Bengal College Service Commission</a:t>
            </a:r>
            <a:endParaRPr lang="en-IN" b="1" dirty="0">
              <a:solidFill>
                <a:srgbClr val="FF0000"/>
              </a:solidFill>
            </a:endParaRPr>
          </a:p>
        </p:txBody>
      </p:sp>
      <p:sp>
        <p:nvSpPr>
          <p:cNvPr id="4" name="Date Placeholder 3"/>
          <p:cNvSpPr>
            <a:spLocks noGrp="1"/>
          </p:cNvSpPr>
          <p:nvPr>
            <p:ph type="dt" sz="half" idx="10"/>
          </p:nvPr>
        </p:nvSpPr>
        <p:spPr/>
        <p:txBody>
          <a:bodyPr/>
          <a:lstStyle/>
          <a:p>
            <a:fld id="{E313FD7D-426E-4B02-AD22-DF353A63B81D}"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40</a:t>
            </a:fld>
            <a:endParaRPr lang="en-IN"/>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4422"/>
          </a:xfrm>
        </p:spPr>
        <p:txBody>
          <a:bodyPr>
            <a:normAutofit fontScale="90000"/>
          </a:bodyPr>
          <a:lstStyle/>
          <a:p>
            <a:r>
              <a:rPr lang="en-IN" b="1" dirty="0" smtClean="0">
                <a:solidFill>
                  <a:srgbClr val="FF0000"/>
                </a:solidFill>
              </a:rPr>
              <a:t>WBCSC’s Recommendations </a:t>
            </a:r>
            <a:br>
              <a:rPr lang="en-IN" b="1" dirty="0" smtClean="0">
                <a:solidFill>
                  <a:srgbClr val="FF0000"/>
                </a:solidFill>
              </a:rPr>
            </a:br>
            <a:r>
              <a:rPr lang="en-IN" b="1" dirty="0" smtClean="0">
                <a:solidFill>
                  <a:srgbClr val="FF0000"/>
                </a:solidFill>
              </a:rPr>
              <a:t>for the Post of Principal</a:t>
            </a:r>
            <a:endParaRPr lang="en-IN" b="1" dirty="0">
              <a:solidFill>
                <a:srgbClr val="FF0000"/>
              </a:solidFill>
            </a:endParaRPr>
          </a:p>
        </p:txBody>
      </p:sp>
      <p:graphicFrame>
        <p:nvGraphicFramePr>
          <p:cNvPr id="6" name="Content Placeholder 5"/>
          <p:cNvGraphicFramePr>
            <a:graphicFrameLocks noGrp="1"/>
          </p:cNvGraphicFramePr>
          <p:nvPr>
            <p:ph idx="1"/>
          </p:nvPr>
        </p:nvGraphicFramePr>
        <p:xfrm>
          <a:off x="214282" y="1285875"/>
          <a:ext cx="8715436" cy="5064760"/>
        </p:xfrm>
        <a:graphic>
          <a:graphicData uri="http://schemas.openxmlformats.org/drawingml/2006/table">
            <a:tbl>
              <a:tblPr firstRow="1" bandRow="1">
                <a:tableStyleId>{5C22544A-7EE6-4342-B048-85BDC9FD1C3A}</a:tableStyleId>
              </a:tblPr>
              <a:tblGrid>
                <a:gridCol w="1407160"/>
                <a:gridCol w="2879120"/>
                <a:gridCol w="4429156"/>
              </a:tblGrid>
              <a:tr h="370840">
                <a:tc>
                  <a:txBody>
                    <a:bodyPr/>
                    <a:lstStyle/>
                    <a:p>
                      <a:r>
                        <a:rPr lang="en-IN" dirty="0" smtClean="0"/>
                        <a:t>University</a:t>
                      </a:r>
                      <a:endParaRPr lang="en-IN" dirty="0"/>
                    </a:p>
                  </a:txBody>
                  <a:tcPr/>
                </a:tc>
                <a:tc>
                  <a:txBody>
                    <a:bodyPr/>
                    <a:lstStyle/>
                    <a:p>
                      <a:r>
                        <a:rPr lang="en-IN" dirty="0" smtClean="0"/>
                        <a:t>No. of colleges with vacancy</a:t>
                      </a:r>
                      <a:endParaRPr lang="en-IN" dirty="0"/>
                    </a:p>
                  </a:txBody>
                  <a:tcPr/>
                </a:tc>
                <a:tc>
                  <a:txBody>
                    <a:bodyPr/>
                    <a:lstStyle/>
                    <a:p>
                      <a:r>
                        <a:rPr lang="en-IN" dirty="0" smtClean="0"/>
                        <a:t>No. of  colleges for which recommended</a:t>
                      </a:r>
                      <a:endParaRPr lang="en-IN" dirty="0"/>
                    </a:p>
                  </a:txBody>
                  <a:tcPr/>
                </a:tc>
              </a:tr>
              <a:tr h="370840">
                <a:tc>
                  <a:txBody>
                    <a:bodyPr/>
                    <a:lstStyle/>
                    <a:p>
                      <a:pPr algn="ctr"/>
                      <a:r>
                        <a:rPr lang="en-IN" sz="2000" b="1" dirty="0" smtClean="0"/>
                        <a:t>C.U.</a:t>
                      </a:r>
                      <a:endParaRPr lang="en-IN" sz="2000" b="1" dirty="0"/>
                    </a:p>
                  </a:txBody>
                  <a:tcPr>
                    <a:solidFill>
                      <a:schemeClr val="bg1"/>
                    </a:solidFill>
                  </a:tcPr>
                </a:tc>
                <a:tc>
                  <a:txBody>
                    <a:bodyPr/>
                    <a:lstStyle/>
                    <a:p>
                      <a:pPr algn="ctr"/>
                      <a:r>
                        <a:rPr lang="en-IN" sz="2000" b="1" dirty="0" smtClean="0"/>
                        <a:t>52</a:t>
                      </a:r>
                      <a:endParaRPr lang="en-IN" sz="2000" b="1" dirty="0"/>
                    </a:p>
                  </a:txBody>
                  <a:tcPr>
                    <a:solidFill>
                      <a:schemeClr val="bg1"/>
                    </a:solidFill>
                  </a:tcPr>
                </a:tc>
                <a:tc>
                  <a:txBody>
                    <a:bodyPr/>
                    <a:lstStyle/>
                    <a:p>
                      <a:pPr algn="ctr"/>
                      <a:r>
                        <a:rPr lang="en-IN" sz="2000" b="1" dirty="0" smtClean="0"/>
                        <a:t>47</a:t>
                      </a:r>
                      <a:endParaRPr lang="en-IN" sz="2000" b="1" dirty="0"/>
                    </a:p>
                  </a:txBody>
                  <a:tcPr>
                    <a:solidFill>
                      <a:schemeClr val="bg1"/>
                    </a:solidFill>
                  </a:tcPr>
                </a:tc>
              </a:tr>
              <a:tr h="370840">
                <a:tc>
                  <a:txBody>
                    <a:bodyPr/>
                    <a:lstStyle/>
                    <a:p>
                      <a:pPr algn="ctr"/>
                      <a:r>
                        <a:rPr lang="en-IN" sz="2000" b="1" dirty="0" smtClean="0"/>
                        <a:t>B.U.</a:t>
                      </a:r>
                      <a:endParaRPr lang="en-IN" sz="2000" b="1" dirty="0"/>
                    </a:p>
                  </a:txBody>
                  <a:tcPr>
                    <a:solidFill>
                      <a:schemeClr val="bg1"/>
                    </a:solidFill>
                  </a:tcPr>
                </a:tc>
                <a:tc>
                  <a:txBody>
                    <a:bodyPr/>
                    <a:lstStyle/>
                    <a:p>
                      <a:pPr algn="ctr"/>
                      <a:r>
                        <a:rPr lang="en-IN" sz="2000" b="1" dirty="0" smtClean="0"/>
                        <a:t>45</a:t>
                      </a:r>
                      <a:endParaRPr lang="en-IN" sz="2000" b="1" dirty="0"/>
                    </a:p>
                  </a:txBody>
                  <a:tcPr>
                    <a:solidFill>
                      <a:schemeClr val="bg1"/>
                    </a:solidFill>
                  </a:tcPr>
                </a:tc>
                <a:tc>
                  <a:txBody>
                    <a:bodyPr/>
                    <a:lstStyle/>
                    <a:p>
                      <a:pPr algn="ctr"/>
                      <a:r>
                        <a:rPr lang="en-IN" sz="2000" b="1" dirty="0" smtClean="0"/>
                        <a:t>22</a:t>
                      </a:r>
                      <a:endParaRPr lang="en-IN" sz="2000" b="1" dirty="0"/>
                    </a:p>
                  </a:txBody>
                  <a:tcPr>
                    <a:solidFill>
                      <a:schemeClr val="bg1"/>
                    </a:solidFill>
                  </a:tcPr>
                </a:tc>
              </a:tr>
              <a:tr h="370840">
                <a:tc>
                  <a:txBody>
                    <a:bodyPr/>
                    <a:lstStyle/>
                    <a:p>
                      <a:pPr algn="ctr"/>
                      <a:r>
                        <a:rPr lang="en-IN" sz="2000" b="1" dirty="0" smtClean="0"/>
                        <a:t>V.U.</a:t>
                      </a:r>
                      <a:endParaRPr lang="en-IN" sz="2000" b="1" dirty="0"/>
                    </a:p>
                  </a:txBody>
                  <a:tcPr>
                    <a:solidFill>
                      <a:schemeClr val="bg1"/>
                    </a:solidFill>
                  </a:tcPr>
                </a:tc>
                <a:tc>
                  <a:txBody>
                    <a:bodyPr/>
                    <a:lstStyle/>
                    <a:p>
                      <a:pPr algn="ctr"/>
                      <a:r>
                        <a:rPr lang="en-IN" sz="2000" b="1" dirty="0" smtClean="0"/>
                        <a:t>23</a:t>
                      </a:r>
                      <a:endParaRPr lang="en-IN" sz="2000" b="1" dirty="0"/>
                    </a:p>
                  </a:txBody>
                  <a:tcPr>
                    <a:solidFill>
                      <a:schemeClr val="bg1"/>
                    </a:solidFill>
                  </a:tcPr>
                </a:tc>
                <a:tc>
                  <a:txBody>
                    <a:bodyPr/>
                    <a:lstStyle/>
                    <a:p>
                      <a:pPr algn="ctr"/>
                      <a:r>
                        <a:rPr lang="en-IN" sz="2000" b="1" dirty="0" smtClean="0"/>
                        <a:t>15</a:t>
                      </a:r>
                      <a:endParaRPr lang="en-IN" sz="2000" b="1" dirty="0"/>
                    </a:p>
                  </a:txBody>
                  <a:tcPr>
                    <a:solidFill>
                      <a:schemeClr val="bg1"/>
                    </a:solidFill>
                  </a:tcPr>
                </a:tc>
              </a:tr>
              <a:tr h="370840">
                <a:tc>
                  <a:txBody>
                    <a:bodyPr/>
                    <a:lstStyle/>
                    <a:p>
                      <a:pPr algn="ctr"/>
                      <a:r>
                        <a:rPr lang="en-IN" sz="2000" b="1" dirty="0" smtClean="0"/>
                        <a:t>W.B.S.U.</a:t>
                      </a:r>
                      <a:endParaRPr lang="en-IN" sz="2000" b="1" dirty="0"/>
                    </a:p>
                  </a:txBody>
                  <a:tcPr>
                    <a:solidFill>
                      <a:schemeClr val="bg1"/>
                    </a:solidFill>
                  </a:tcPr>
                </a:tc>
                <a:tc>
                  <a:txBody>
                    <a:bodyPr/>
                    <a:lstStyle/>
                    <a:p>
                      <a:pPr algn="ctr"/>
                      <a:r>
                        <a:rPr lang="en-IN" sz="2000" b="1" dirty="0" smtClean="0"/>
                        <a:t>19</a:t>
                      </a:r>
                      <a:endParaRPr lang="en-IN" sz="2000" b="1" dirty="0"/>
                    </a:p>
                  </a:txBody>
                  <a:tcPr>
                    <a:solidFill>
                      <a:schemeClr val="bg1"/>
                    </a:solidFill>
                  </a:tcPr>
                </a:tc>
                <a:tc>
                  <a:txBody>
                    <a:bodyPr/>
                    <a:lstStyle/>
                    <a:p>
                      <a:pPr algn="ctr"/>
                      <a:r>
                        <a:rPr lang="en-IN" sz="2000" b="1" dirty="0" smtClean="0"/>
                        <a:t>13</a:t>
                      </a:r>
                      <a:endParaRPr lang="en-IN" sz="2000" b="1" dirty="0"/>
                    </a:p>
                  </a:txBody>
                  <a:tcPr>
                    <a:solidFill>
                      <a:schemeClr val="bg1"/>
                    </a:solidFill>
                  </a:tcPr>
                </a:tc>
              </a:tr>
              <a:tr h="370840">
                <a:tc>
                  <a:txBody>
                    <a:bodyPr/>
                    <a:lstStyle/>
                    <a:p>
                      <a:pPr algn="ctr"/>
                      <a:r>
                        <a:rPr lang="en-IN" sz="2000" b="1" dirty="0" smtClean="0"/>
                        <a:t>N.B.U.</a:t>
                      </a:r>
                      <a:endParaRPr lang="en-IN" sz="2000" b="1" dirty="0"/>
                    </a:p>
                  </a:txBody>
                  <a:tcPr>
                    <a:solidFill>
                      <a:schemeClr val="bg1"/>
                    </a:solidFill>
                  </a:tcPr>
                </a:tc>
                <a:tc>
                  <a:txBody>
                    <a:bodyPr/>
                    <a:lstStyle/>
                    <a:p>
                      <a:pPr algn="ctr"/>
                      <a:r>
                        <a:rPr lang="en-IN" sz="2000" b="1" dirty="0" smtClean="0"/>
                        <a:t>21</a:t>
                      </a:r>
                      <a:endParaRPr lang="en-IN" sz="2000" b="1" dirty="0"/>
                    </a:p>
                  </a:txBody>
                  <a:tcPr>
                    <a:solidFill>
                      <a:schemeClr val="bg1"/>
                    </a:solidFill>
                  </a:tcPr>
                </a:tc>
                <a:tc>
                  <a:txBody>
                    <a:bodyPr/>
                    <a:lstStyle/>
                    <a:p>
                      <a:pPr algn="ctr"/>
                      <a:r>
                        <a:rPr lang="en-IN" sz="2000" b="1" dirty="0" smtClean="0"/>
                        <a:t>09</a:t>
                      </a:r>
                      <a:endParaRPr lang="en-IN" sz="2000" b="1" dirty="0"/>
                    </a:p>
                  </a:txBody>
                  <a:tcPr>
                    <a:solidFill>
                      <a:schemeClr val="bg1"/>
                    </a:solidFill>
                  </a:tcPr>
                </a:tc>
              </a:tr>
              <a:tr h="370840">
                <a:tc>
                  <a:txBody>
                    <a:bodyPr/>
                    <a:lstStyle/>
                    <a:p>
                      <a:pPr algn="ctr"/>
                      <a:r>
                        <a:rPr lang="en-IN" sz="2000" b="1" dirty="0" smtClean="0"/>
                        <a:t>K.U.</a:t>
                      </a:r>
                      <a:endParaRPr lang="en-IN" sz="2000" b="1" dirty="0"/>
                    </a:p>
                  </a:txBody>
                  <a:tcPr>
                    <a:solidFill>
                      <a:schemeClr val="bg1"/>
                    </a:solidFill>
                  </a:tcPr>
                </a:tc>
                <a:tc>
                  <a:txBody>
                    <a:bodyPr/>
                    <a:lstStyle/>
                    <a:p>
                      <a:pPr algn="ctr"/>
                      <a:r>
                        <a:rPr lang="en-IN" sz="2000" b="1" dirty="0" smtClean="0"/>
                        <a:t>27</a:t>
                      </a:r>
                      <a:endParaRPr lang="en-IN" sz="2000" b="1" dirty="0"/>
                    </a:p>
                  </a:txBody>
                  <a:tcPr>
                    <a:solidFill>
                      <a:schemeClr val="bg1"/>
                    </a:solidFill>
                  </a:tcPr>
                </a:tc>
                <a:tc>
                  <a:txBody>
                    <a:bodyPr/>
                    <a:lstStyle/>
                    <a:p>
                      <a:pPr algn="ctr"/>
                      <a:r>
                        <a:rPr lang="en-IN" sz="2000" b="1" dirty="0" smtClean="0"/>
                        <a:t>09</a:t>
                      </a:r>
                      <a:endParaRPr lang="en-IN" sz="2000" b="1" dirty="0"/>
                    </a:p>
                  </a:txBody>
                  <a:tcPr>
                    <a:solidFill>
                      <a:schemeClr val="bg1"/>
                    </a:solidFill>
                  </a:tcPr>
                </a:tc>
              </a:tr>
              <a:tr h="370840">
                <a:tc>
                  <a:txBody>
                    <a:bodyPr/>
                    <a:lstStyle/>
                    <a:p>
                      <a:pPr algn="ctr"/>
                      <a:r>
                        <a:rPr lang="en-IN" sz="2000" b="1" dirty="0" smtClean="0"/>
                        <a:t>G.B.U.</a:t>
                      </a:r>
                      <a:endParaRPr lang="en-IN" sz="2000" b="1" dirty="0"/>
                    </a:p>
                  </a:txBody>
                  <a:tcPr>
                    <a:solidFill>
                      <a:schemeClr val="bg1"/>
                    </a:solidFill>
                  </a:tcPr>
                </a:tc>
                <a:tc>
                  <a:txBody>
                    <a:bodyPr/>
                    <a:lstStyle/>
                    <a:p>
                      <a:pPr algn="ctr"/>
                      <a:r>
                        <a:rPr lang="en-IN" sz="2000" b="1" dirty="0" smtClean="0"/>
                        <a:t>11</a:t>
                      </a:r>
                      <a:endParaRPr lang="en-IN" sz="2000" b="1" dirty="0"/>
                    </a:p>
                  </a:txBody>
                  <a:tcPr>
                    <a:solidFill>
                      <a:schemeClr val="bg1"/>
                    </a:solidFill>
                  </a:tcPr>
                </a:tc>
                <a:tc>
                  <a:txBody>
                    <a:bodyPr/>
                    <a:lstStyle/>
                    <a:p>
                      <a:pPr algn="ctr"/>
                      <a:r>
                        <a:rPr lang="en-IN" sz="2000" b="1" dirty="0" smtClean="0"/>
                        <a:t>04</a:t>
                      </a:r>
                      <a:endParaRPr lang="en-IN" sz="2000" b="1" dirty="0"/>
                    </a:p>
                  </a:txBody>
                  <a:tcPr>
                    <a:solidFill>
                      <a:schemeClr val="bg1"/>
                    </a:solidFill>
                  </a:tcPr>
                </a:tc>
              </a:tr>
              <a:tr h="370840">
                <a:tc>
                  <a:txBody>
                    <a:bodyPr/>
                    <a:lstStyle/>
                    <a:p>
                      <a:pPr algn="ctr"/>
                      <a:r>
                        <a:rPr lang="en-IN" sz="2000" b="1" dirty="0" smtClean="0"/>
                        <a:t>S.K.B.U.</a:t>
                      </a:r>
                      <a:endParaRPr lang="en-IN" sz="2000" b="1" dirty="0"/>
                    </a:p>
                  </a:txBody>
                  <a:tcPr>
                    <a:solidFill>
                      <a:schemeClr val="bg1"/>
                    </a:solidFill>
                  </a:tcPr>
                </a:tc>
                <a:tc>
                  <a:txBody>
                    <a:bodyPr/>
                    <a:lstStyle/>
                    <a:p>
                      <a:pPr algn="ctr"/>
                      <a:r>
                        <a:rPr lang="en-IN" sz="2000" b="1" dirty="0" smtClean="0"/>
                        <a:t>11</a:t>
                      </a:r>
                      <a:endParaRPr lang="en-IN" sz="2000" b="1" dirty="0"/>
                    </a:p>
                  </a:txBody>
                  <a:tcPr>
                    <a:solidFill>
                      <a:schemeClr val="bg1"/>
                    </a:solidFill>
                  </a:tcPr>
                </a:tc>
                <a:tc>
                  <a:txBody>
                    <a:bodyPr/>
                    <a:lstStyle/>
                    <a:p>
                      <a:pPr algn="ctr"/>
                      <a:r>
                        <a:rPr lang="en-IN" sz="2000" b="1" dirty="0" smtClean="0"/>
                        <a:t>01</a:t>
                      </a:r>
                      <a:endParaRPr lang="en-IN" sz="2000" b="1" dirty="0"/>
                    </a:p>
                  </a:txBody>
                  <a:tcPr>
                    <a:solidFill>
                      <a:schemeClr val="bg1"/>
                    </a:solidFill>
                  </a:tcPr>
                </a:tc>
              </a:tr>
              <a:tr h="370840">
                <a:tc>
                  <a:txBody>
                    <a:bodyPr/>
                    <a:lstStyle/>
                    <a:p>
                      <a:pPr algn="ctr"/>
                      <a:r>
                        <a:rPr lang="en-IN" sz="2000" b="1" dirty="0" smtClean="0"/>
                        <a:t>Teachers’</a:t>
                      </a:r>
                      <a:r>
                        <a:rPr lang="en-IN" sz="2000" b="1" baseline="0" dirty="0" smtClean="0"/>
                        <a:t> </a:t>
                      </a:r>
                      <a:r>
                        <a:rPr lang="en-IN" sz="2000" b="1" baseline="0" dirty="0" err="1" smtClean="0"/>
                        <a:t>Trng</a:t>
                      </a:r>
                      <a:r>
                        <a:rPr lang="en-IN" sz="2000" b="1" baseline="0" dirty="0" smtClean="0"/>
                        <a:t> college</a:t>
                      </a:r>
                      <a:endParaRPr lang="en-IN" sz="2000" b="1" dirty="0"/>
                    </a:p>
                  </a:txBody>
                  <a:tcPr>
                    <a:solidFill>
                      <a:schemeClr val="bg1"/>
                    </a:solidFill>
                  </a:tcPr>
                </a:tc>
                <a:tc>
                  <a:txBody>
                    <a:bodyPr/>
                    <a:lstStyle/>
                    <a:p>
                      <a:pPr algn="ctr"/>
                      <a:r>
                        <a:rPr lang="en-IN" sz="2000" b="1" dirty="0" smtClean="0"/>
                        <a:t>06</a:t>
                      </a:r>
                      <a:endParaRPr lang="en-IN" sz="2000" b="1" dirty="0"/>
                    </a:p>
                  </a:txBody>
                  <a:tcPr>
                    <a:solidFill>
                      <a:schemeClr val="bg1"/>
                    </a:solidFill>
                  </a:tcPr>
                </a:tc>
                <a:tc>
                  <a:txBody>
                    <a:bodyPr/>
                    <a:lstStyle/>
                    <a:p>
                      <a:pPr algn="ctr"/>
                      <a:r>
                        <a:rPr lang="en-IN" sz="2000" b="1" dirty="0" smtClean="0"/>
                        <a:t>06</a:t>
                      </a:r>
                      <a:endParaRPr lang="en-IN" sz="2000" b="1" dirty="0"/>
                    </a:p>
                  </a:txBody>
                  <a:tcPr>
                    <a:solidFill>
                      <a:schemeClr val="bg1"/>
                    </a:solidFill>
                  </a:tcPr>
                </a:tc>
              </a:tr>
              <a:tr h="370840">
                <a:tc>
                  <a:txBody>
                    <a:bodyPr/>
                    <a:lstStyle/>
                    <a:p>
                      <a:pPr algn="ctr"/>
                      <a:r>
                        <a:rPr lang="en-IN" sz="2000" b="1" dirty="0" smtClean="0"/>
                        <a:t>Total</a:t>
                      </a:r>
                      <a:endParaRPr lang="en-IN" sz="2000" b="1" dirty="0"/>
                    </a:p>
                  </a:txBody>
                  <a:tcPr>
                    <a:solidFill>
                      <a:schemeClr val="bg1"/>
                    </a:solidFill>
                  </a:tcPr>
                </a:tc>
                <a:tc>
                  <a:txBody>
                    <a:bodyPr/>
                    <a:lstStyle/>
                    <a:p>
                      <a:pPr algn="ctr"/>
                      <a:r>
                        <a:rPr lang="en-IN" sz="2800" b="1" dirty="0" smtClean="0"/>
                        <a:t>215</a:t>
                      </a:r>
                      <a:endParaRPr lang="en-IN" sz="2800" b="1" dirty="0"/>
                    </a:p>
                  </a:txBody>
                  <a:tcPr>
                    <a:solidFill>
                      <a:schemeClr val="bg1"/>
                    </a:solidFill>
                  </a:tcPr>
                </a:tc>
                <a:tc>
                  <a:txBody>
                    <a:bodyPr/>
                    <a:lstStyle/>
                    <a:p>
                      <a:pPr algn="ctr"/>
                      <a:r>
                        <a:rPr lang="en-IN" sz="2800" b="1" dirty="0" smtClean="0"/>
                        <a:t>126</a:t>
                      </a:r>
                      <a:endParaRPr lang="en-IN" sz="2800" b="1" dirty="0"/>
                    </a:p>
                  </a:txBody>
                  <a:tcPr>
                    <a:solidFill>
                      <a:schemeClr val="bg1"/>
                    </a:solidFill>
                  </a:tcPr>
                </a:tc>
              </a:tr>
            </a:tbl>
          </a:graphicData>
        </a:graphic>
      </p:graphicFrame>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41</a:t>
            </a:fld>
            <a:endParaRPr lang="en-IN"/>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715436" cy="6143668"/>
          </a:xfrm>
        </p:spPr>
        <p:txBody>
          <a:bodyPr>
            <a:normAutofit lnSpcReduction="10000"/>
          </a:bodyPr>
          <a:lstStyle/>
          <a:p>
            <a:pPr>
              <a:buFont typeface="Wingdings" pitchFamily="2" charset="2"/>
              <a:buChar char="ü"/>
            </a:pPr>
            <a:r>
              <a:rPr lang="en-IN" sz="3600" b="1" dirty="0" smtClean="0"/>
              <a:t>No. of colleges having vacancy in the post of Principal was 215;</a:t>
            </a:r>
          </a:p>
          <a:p>
            <a:pPr>
              <a:buFont typeface="Wingdings" pitchFamily="2" charset="2"/>
              <a:buChar char="ü"/>
            </a:pPr>
            <a:r>
              <a:rPr lang="en-IN" sz="3600" b="1" dirty="0" smtClean="0"/>
              <a:t>Recommendations by WBCSC is for 126 colleges;</a:t>
            </a:r>
          </a:p>
          <a:p>
            <a:pPr>
              <a:buFont typeface="Wingdings" pitchFamily="2" charset="2"/>
              <a:buChar char="ü"/>
            </a:pPr>
            <a:r>
              <a:rPr lang="en-IN" sz="3600" b="1" dirty="0" smtClean="0"/>
              <a:t> No. of colleges still having vacancy stand at 89; </a:t>
            </a:r>
          </a:p>
          <a:p>
            <a:pPr>
              <a:buFont typeface="Wingdings" pitchFamily="2" charset="2"/>
              <a:buChar char="ü"/>
            </a:pPr>
            <a:r>
              <a:rPr lang="en-IN" sz="3600" b="1" dirty="0" smtClean="0"/>
              <a:t>Vacancy in some more colleges have been created meanwhile due to superannuation;</a:t>
            </a:r>
          </a:p>
          <a:p>
            <a:pPr>
              <a:buFont typeface="Wingdings" pitchFamily="2" charset="2"/>
              <a:buChar char="ü"/>
            </a:pPr>
            <a:r>
              <a:rPr lang="en-IN" sz="3600" b="1" dirty="0" smtClean="0"/>
              <a:t>So, total vacancy may go up to 100 or more;</a:t>
            </a:r>
          </a:p>
          <a:p>
            <a:endParaRPr lang="en-IN" dirty="0" smtClean="0"/>
          </a:p>
          <a:p>
            <a:endParaRPr lang="en-IN" dirty="0"/>
          </a:p>
        </p:txBody>
      </p:sp>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42</a:t>
            </a:fld>
            <a:endParaRPr lang="en-IN"/>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85728"/>
            <a:ext cx="8572560" cy="6072230"/>
          </a:xfrm>
        </p:spPr>
        <p:txBody>
          <a:bodyPr>
            <a:normAutofit/>
          </a:bodyPr>
          <a:lstStyle/>
          <a:p>
            <a:pPr>
              <a:buFont typeface="Wingdings" pitchFamily="2" charset="2"/>
              <a:buChar char="ü"/>
            </a:pPr>
            <a:r>
              <a:rPr lang="en-IN" b="1" dirty="0" smtClean="0"/>
              <a:t>Some colleges are yet to report vacancy position of Principal to DPI / WBCSC ;</a:t>
            </a:r>
          </a:p>
          <a:p>
            <a:pPr>
              <a:buFont typeface="Wingdings" pitchFamily="2" charset="2"/>
              <a:buChar char="ü"/>
            </a:pPr>
            <a:r>
              <a:rPr lang="en-IN" b="1" dirty="0" smtClean="0">
                <a:solidFill>
                  <a:srgbClr val="FF0000"/>
                </a:solidFill>
              </a:rPr>
              <a:t>All colleges are advised to report their vacancy position of Principal to DPI / WBCSC without further delay</a:t>
            </a:r>
            <a:r>
              <a:rPr lang="en-IN" b="1" dirty="0" smtClean="0"/>
              <a:t>;</a:t>
            </a:r>
          </a:p>
          <a:p>
            <a:pPr>
              <a:buNone/>
            </a:pPr>
            <a:endParaRPr lang="en-IN" b="1" dirty="0" smtClean="0"/>
          </a:p>
          <a:p>
            <a:r>
              <a:rPr lang="en-IN" b="1" dirty="0" smtClean="0"/>
              <a:t>Rationalization for the vacant posts of Assistant Teachers / Librarians will commence from the month of May, 2015;</a:t>
            </a:r>
          </a:p>
          <a:p>
            <a:r>
              <a:rPr lang="en-IN" b="1" dirty="0" smtClean="0"/>
              <a:t>Last date for sending vacancy report to DPI/ WBCSC need to be extended;</a:t>
            </a:r>
          </a:p>
          <a:p>
            <a:endParaRPr lang="en-IN" dirty="0" smtClean="0"/>
          </a:p>
          <a:p>
            <a:endParaRPr lang="en-IN" dirty="0"/>
          </a:p>
        </p:txBody>
      </p:sp>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43</a:t>
            </a:fld>
            <a:endParaRPr lang="en-IN"/>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3013087"/>
          </a:xfrm>
        </p:spPr>
        <p:txBody>
          <a:bodyPr>
            <a:normAutofit/>
          </a:bodyPr>
          <a:lstStyle/>
          <a:p>
            <a:r>
              <a:rPr lang="en-IN" sz="4800" b="1" dirty="0" smtClean="0">
                <a:solidFill>
                  <a:srgbClr val="FF0000"/>
                </a:solidFill>
              </a:rPr>
              <a:t>Further Clarification on COSA by the Finance Deptt vide No.2588-F(y) </a:t>
            </a:r>
            <a:r>
              <a:rPr lang="en-IN" sz="4800" b="1" dirty="0" err="1" smtClean="0">
                <a:solidFill>
                  <a:srgbClr val="FF0000"/>
                </a:solidFill>
              </a:rPr>
              <a:t>dt</a:t>
            </a:r>
            <a:r>
              <a:rPr lang="en-IN" sz="4800" b="1" dirty="0" smtClean="0">
                <a:solidFill>
                  <a:srgbClr val="FF0000"/>
                </a:solidFill>
              </a:rPr>
              <a:t> 24.03.2015</a:t>
            </a:r>
            <a:endParaRPr lang="en-IN" sz="4800" b="1" dirty="0">
              <a:solidFill>
                <a:srgbClr val="FF0000"/>
              </a:solidFill>
            </a:endParaRPr>
          </a:p>
        </p:txBody>
      </p:sp>
      <p:sp>
        <p:nvSpPr>
          <p:cNvPr id="4" name="Date Placeholder 3"/>
          <p:cNvSpPr>
            <a:spLocks noGrp="1"/>
          </p:cNvSpPr>
          <p:nvPr>
            <p:ph type="dt" sz="half" idx="10"/>
          </p:nvPr>
        </p:nvSpPr>
        <p:spPr/>
        <p:txBody>
          <a:bodyPr/>
          <a:lstStyle/>
          <a:p>
            <a:fld id="{E313FD7D-426E-4B02-AD22-DF353A63B81D}"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44</a:t>
            </a:fld>
            <a:endParaRPr lang="en-IN"/>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285720" y="285750"/>
          <a:ext cx="8572530" cy="5656580"/>
        </p:xfrm>
        <a:graphic>
          <a:graphicData uri="http://schemas.openxmlformats.org/drawingml/2006/table">
            <a:tbl>
              <a:tblPr firstRow="1" bandRow="1">
                <a:tableStyleId>{5C22544A-7EE6-4342-B048-85BDC9FD1C3A}</a:tableStyleId>
              </a:tblPr>
              <a:tblGrid>
                <a:gridCol w="3857652"/>
                <a:gridCol w="571504"/>
                <a:gridCol w="4143374"/>
              </a:tblGrid>
              <a:tr h="370840">
                <a:tc>
                  <a:txBody>
                    <a:bodyPr/>
                    <a:lstStyle/>
                    <a:p>
                      <a:pPr algn="ctr"/>
                      <a:r>
                        <a:rPr lang="en-IN" dirty="0" smtClean="0"/>
                        <a:t>Queries</a:t>
                      </a:r>
                      <a:endParaRPr lang="en-IN" dirty="0"/>
                    </a:p>
                  </a:txBody>
                  <a:tcPr/>
                </a:tc>
                <a:tc>
                  <a:txBody>
                    <a:bodyPr/>
                    <a:lstStyle/>
                    <a:p>
                      <a:pPr algn="ctr"/>
                      <a:endParaRPr lang="en-IN" dirty="0">
                        <a:solidFill>
                          <a:schemeClr val="tx2">
                            <a:lumMod val="60000"/>
                            <a:lumOff val="40000"/>
                          </a:schemeClr>
                        </a:solidFill>
                      </a:endParaRPr>
                    </a:p>
                  </a:txBody>
                  <a:tcPr>
                    <a:solidFill>
                      <a:schemeClr val="bg2">
                        <a:lumMod val="90000"/>
                      </a:schemeClr>
                    </a:solidFill>
                  </a:tcPr>
                </a:tc>
                <a:tc>
                  <a:txBody>
                    <a:bodyPr/>
                    <a:lstStyle/>
                    <a:p>
                      <a:pPr algn="ctr"/>
                      <a:r>
                        <a:rPr lang="en-IN" dirty="0" smtClean="0"/>
                        <a:t>Clarifications</a:t>
                      </a:r>
                      <a:endParaRPr lang="en-IN" dirty="0"/>
                    </a:p>
                  </a:txBody>
                  <a:tcPr/>
                </a:tc>
              </a:tr>
              <a:tr h="370840">
                <a:tc>
                  <a:txBody>
                    <a:bodyPr/>
                    <a:lstStyle/>
                    <a:p>
                      <a:pPr marL="0" marR="0" algn="just">
                        <a:spcBef>
                          <a:spcPts val="0"/>
                        </a:spcBef>
                        <a:spcAft>
                          <a:spcPts val="0"/>
                        </a:spcAft>
                      </a:pPr>
                      <a:r>
                        <a:rPr lang="en-US" sz="2800" b="1" spc="25" dirty="0" smtClean="0">
                          <a:solidFill>
                            <a:srgbClr val="000000"/>
                          </a:solidFill>
                          <a:latin typeface="+mn-lt"/>
                          <a:ea typeface="Times New Roman"/>
                        </a:rPr>
                        <a:t>1.Whether </a:t>
                      </a:r>
                      <a:r>
                        <a:rPr lang="en-US" sz="2800" b="1" spc="25" dirty="0">
                          <a:solidFill>
                            <a:srgbClr val="000000"/>
                          </a:solidFill>
                          <a:latin typeface="+mn-lt"/>
                          <a:ea typeface="Times New Roman"/>
                        </a:rPr>
                        <a:t>the salary bill for every month </a:t>
                      </a:r>
                      <a:r>
                        <a:rPr lang="en-US" sz="2800" b="1" i="1" spc="25" dirty="0" smtClean="0">
                          <a:solidFill>
                            <a:srgbClr val="000000"/>
                          </a:solidFill>
                          <a:latin typeface="+mn-lt"/>
                          <a:ea typeface="Times New Roman"/>
                        </a:rPr>
                        <a:t>has to</a:t>
                      </a:r>
                      <a:r>
                        <a:rPr lang="en-US" sz="2800" b="1" spc="25" dirty="0" smtClean="0">
                          <a:solidFill>
                            <a:srgbClr val="000000"/>
                          </a:solidFill>
                          <a:latin typeface="+mn-lt"/>
                          <a:ea typeface="Times New Roman"/>
                        </a:rPr>
                        <a:t> </a:t>
                      </a:r>
                      <a:r>
                        <a:rPr lang="en-US" sz="2800" b="1" spc="25" dirty="0">
                          <a:solidFill>
                            <a:srgbClr val="000000"/>
                          </a:solidFill>
                          <a:latin typeface="+mn-lt"/>
                          <a:ea typeface="Times New Roman"/>
                        </a:rPr>
                        <a:t>be submitted  </a:t>
                      </a:r>
                      <a:r>
                        <a:rPr lang="en-US" sz="2800" b="1" spc="25" dirty="0" smtClean="0">
                          <a:solidFill>
                            <a:srgbClr val="000000"/>
                          </a:solidFill>
                          <a:latin typeface="+mn-lt"/>
                          <a:ea typeface="Times New Roman"/>
                        </a:rPr>
                        <a:t>to Treasury for payment.</a:t>
                      </a:r>
                    </a:p>
                    <a:p>
                      <a:pPr marL="0" marR="0" algn="just">
                        <a:spcBef>
                          <a:spcPts val="0"/>
                        </a:spcBef>
                        <a:spcAft>
                          <a:spcPts val="0"/>
                        </a:spcAft>
                      </a:pPr>
                      <a:endParaRPr lang="en-IN" sz="2800" b="1" dirty="0">
                        <a:latin typeface="+mn-lt"/>
                        <a:ea typeface="Times New Roman"/>
                      </a:endParaRPr>
                    </a:p>
                  </a:txBody>
                  <a:tcPr marL="24130" marR="24130" marT="36830" marB="36830">
                    <a:solidFill>
                      <a:schemeClr val="bg1"/>
                    </a:solidFill>
                  </a:tcPr>
                </a:tc>
                <a:tc>
                  <a:txBody>
                    <a:bodyPr/>
                    <a:lstStyle/>
                    <a:p>
                      <a:pPr marL="0" marR="0" algn="just">
                        <a:spcBef>
                          <a:spcPts val="0"/>
                        </a:spcBef>
                        <a:spcAft>
                          <a:spcPts val="0"/>
                        </a:spcAft>
                      </a:pPr>
                      <a:endParaRPr lang="en-IN" sz="2800" b="1" dirty="0">
                        <a:solidFill>
                          <a:schemeClr val="tx2">
                            <a:lumMod val="60000"/>
                            <a:lumOff val="40000"/>
                          </a:schemeClr>
                        </a:solidFill>
                        <a:latin typeface="+mn-lt"/>
                        <a:ea typeface="Times New Roman"/>
                      </a:endParaRPr>
                    </a:p>
                  </a:txBody>
                  <a:tcPr marL="24130" marR="24130" marT="36830" marB="36830">
                    <a:solidFill>
                      <a:schemeClr val="bg2">
                        <a:lumMod val="90000"/>
                      </a:schemeClr>
                    </a:solidFill>
                  </a:tcPr>
                </a:tc>
                <a:tc>
                  <a:txBody>
                    <a:bodyPr/>
                    <a:lstStyle/>
                    <a:p>
                      <a:pPr marL="0" marR="0" algn="just">
                        <a:spcBef>
                          <a:spcPts val="0"/>
                        </a:spcBef>
                        <a:spcAft>
                          <a:spcPts val="0"/>
                        </a:spcAft>
                      </a:pPr>
                      <a:r>
                        <a:rPr lang="en-US" sz="2800" b="1" spc="25" dirty="0" smtClean="0">
                          <a:solidFill>
                            <a:srgbClr val="000000"/>
                          </a:solidFill>
                          <a:latin typeface="+mn-lt"/>
                          <a:ea typeface="Times New Roman"/>
                        </a:rPr>
                        <a:t>   Yes</a:t>
                      </a:r>
                      <a:r>
                        <a:rPr lang="en-US" sz="2800" b="1" spc="25" dirty="0">
                          <a:solidFill>
                            <a:srgbClr val="000000"/>
                          </a:solidFill>
                          <a:latin typeface="+mn-lt"/>
                          <a:ea typeface="Times New Roman"/>
                        </a:rPr>
                        <a:t>,  salary bill will  be </a:t>
                      </a:r>
                      <a:r>
                        <a:rPr lang="en-US" sz="2800" b="1" spc="25" dirty="0" smtClean="0">
                          <a:solidFill>
                            <a:srgbClr val="000000"/>
                          </a:solidFill>
                          <a:latin typeface="+mn-lt"/>
                          <a:ea typeface="Times New Roman"/>
                        </a:rPr>
                        <a:t>  submitted  </a:t>
                      </a:r>
                      <a:r>
                        <a:rPr lang="en-US" sz="2800" b="1" spc="25" dirty="0">
                          <a:solidFill>
                            <a:srgbClr val="000000"/>
                          </a:solidFill>
                          <a:latin typeface="+mn-lt"/>
                          <a:ea typeface="Times New Roman"/>
                        </a:rPr>
                        <a:t>by </a:t>
                      </a:r>
                      <a:r>
                        <a:rPr lang="en-US" sz="2800" b="1" spc="25" dirty="0" smtClean="0">
                          <a:solidFill>
                            <a:srgbClr val="000000"/>
                          </a:solidFill>
                          <a:latin typeface="+mn-lt"/>
                          <a:ea typeface="Times New Roman"/>
                        </a:rPr>
                        <a:t>the College / University to the treasury every month.</a:t>
                      </a:r>
                      <a:endParaRPr lang="en-IN" sz="2800" b="1" dirty="0">
                        <a:latin typeface="+mn-lt"/>
                        <a:ea typeface="Times New Roman"/>
                      </a:endParaRPr>
                    </a:p>
                  </a:txBody>
                  <a:tcPr marL="24130" marR="24130" marT="36830" marB="36830">
                    <a:solidFill>
                      <a:schemeClr val="bg1"/>
                    </a:solidFill>
                  </a:tcPr>
                </a:tc>
              </a:tr>
              <a:tr h="370840">
                <a:tc>
                  <a:txBody>
                    <a:bodyPr/>
                    <a:lstStyle/>
                    <a:p>
                      <a:pPr algn="just"/>
                      <a:r>
                        <a:rPr lang="en-IN" sz="2800" b="1" dirty="0" smtClean="0">
                          <a:latin typeface="+mn-lt"/>
                        </a:rPr>
                        <a:t>2. </a:t>
                      </a:r>
                      <a:r>
                        <a:rPr lang="en-IN" sz="2400" b="1" dirty="0" smtClean="0">
                          <a:latin typeface="+mn-lt"/>
                        </a:rPr>
                        <a:t>Whether the university will receive the cheque from the treasury and make payment to their employees in turn through bank transfer or the treasury  will take care of such transfer of payment every month.</a:t>
                      </a:r>
                      <a:endParaRPr lang="en-IN" sz="2400" b="1" dirty="0">
                        <a:latin typeface="+mn-lt"/>
                      </a:endParaRPr>
                    </a:p>
                  </a:txBody>
                  <a:tcPr>
                    <a:solidFill>
                      <a:schemeClr val="bg1"/>
                    </a:solidFill>
                  </a:tcPr>
                </a:tc>
                <a:tc>
                  <a:txBody>
                    <a:bodyPr/>
                    <a:lstStyle/>
                    <a:p>
                      <a:endParaRPr lang="en-IN" sz="2800" b="1" dirty="0">
                        <a:solidFill>
                          <a:schemeClr val="tx2">
                            <a:lumMod val="60000"/>
                            <a:lumOff val="40000"/>
                          </a:schemeClr>
                        </a:solidFill>
                        <a:latin typeface="+mn-lt"/>
                      </a:endParaRPr>
                    </a:p>
                  </a:txBody>
                  <a:tcPr>
                    <a:solidFill>
                      <a:schemeClr val="bg2">
                        <a:lumMod val="90000"/>
                      </a:schemeClr>
                    </a:solidFill>
                  </a:tcPr>
                </a:tc>
                <a:tc>
                  <a:txBody>
                    <a:bodyPr/>
                    <a:lstStyle/>
                    <a:p>
                      <a:r>
                        <a:rPr lang="en-IN" sz="2400" b="1" dirty="0" smtClean="0">
                          <a:latin typeface="+mn-lt"/>
                        </a:rPr>
                        <a:t>Treasury will transfer fund to the College / University fund maintained in the bank</a:t>
                      </a:r>
                      <a:endParaRPr lang="en-IN" sz="2400" b="1" dirty="0">
                        <a:latin typeface="+mn-lt"/>
                      </a:endParaRPr>
                    </a:p>
                  </a:txBody>
                  <a:tcPr>
                    <a:solidFill>
                      <a:schemeClr val="bg1"/>
                    </a:solidFill>
                  </a:tcPr>
                </a:tc>
              </a:tr>
            </a:tbl>
          </a:graphicData>
        </a:graphic>
      </p:graphicFrame>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45</a:t>
            </a:fld>
            <a:endParaRPr lang="en-IN"/>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214282" y="0"/>
          <a:ext cx="8929718" cy="6751142"/>
        </p:xfrm>
        <a:graphic>
          <a:graphicData uri="http://schemas.openxmlformats.org/drawingml/2006/table">
            <a:tbl>
              <a:tblPr firstRow="1" bandRow="1">
                <a:tableStyleId>{5C22544A-7EE6-4342-B048-85BDC9FD1C3A}</a:tableStyleId>
              </a:tblPr>
              <a:tblGrid>
                <a:gridCol w="4214842"/>
                <a:gridCol w="571504"/>
                <a:gridCol w="4143372"/>
              </a:tblGrid>
              <a:tr h="285728">
                <a:tc>
                  <a:txBody>
                    <a:bodyPr/>
                    <a:lstStyle/>
                    <a:p>
                      <a:pPr algn="l"/>
                      <a:r>
                        <a:rPr lang="en-IN" dirty="0" smtClean="0"/>
                        <a:t>Queries</a:t>
                      </a:r>
                      <a:endParaRPr lang="en-IN" dirty="0"/>
                    </a:p>
                  </a:txBody>
                  <a:tcPr/>
                </a:tc>
                <a:tc>
                  <a:txBody>
                    <a:bodyPr/>
                    <a:lstStyle/>
                    <a:p>
                      <a:pPr algn="ctr"/>
                      <a:endParaRPr lang="en-IN" dirty="0"/>
                    </a:p>
                  </a:txBody>
                  <a:tcPr>
                    <a:solidFill>
                      <a:schemeClr val="bg2">
                        <a:lumMod val="75000"/>
                      </a:schemeClr>
                    </a:solidFill>
                  </a:tcPr>
                </a:tc>
                <a:tc>
                  <a:txBody>
                    <a:bodyPr/>
                    <a:lstStyle/>
                    <a:p>
                      <a:pPr algn="ctr"/>
                      <a:r>
                        <a:rPr lang="en-IN" dirty="0" smtClean="0"/>
                        <a:t>Clarifications</a:t>
                      </a:r>
                      <a:endParaRPr lang="en-IN" dirty="0"/>
                    </a:p>
                  </a:txBody>
                  <a:tcPr/>
                </a:tc>
              </a:tr>
              <a:tr h="6385382">
                <a:tc>
                  <a:txBody>
                    <a:bodyPr/>
                    <a:lstStyle/>
                    <a:p>
                      <a:pPr algn="l"/>
                      <a:r>
                        <a:rPr lang="en-IN" sz="2400" b="1" dirty="0" smtClean="0"/>
                        <a:t>3. Whether</a:t>
                      </a:r>
                      <a:r>
                        <a:rPr lang="en-IN" sz="2400" b="1" baseline="0" dirty="0" smtClean="0"/>
                        <a:t> the Treasury will settle all statutory deductions and other recoveries like EMI on House Building Loan, Salary savings premium on LIC, GSLI, Credit Co-operative Society schemes, Employees welfare fund etc. made from the monthly salary bill of teachers, officers, non - teaching employees.</a:t>
                      </a:r>
                      <a:endParaRPr lang="en-IN" sz="2400" b="1" dirty="0"/>
                    </a:p>
                  </a:txBody>
                  <a:tcPr>
                    <a:solidFill>
                      <a:schemeClr val="bg1"/>
                    </a:solidFill>
                  </a:tcPr>
                </a:tc>
                <a:tc>
                  <a:txBody>
                    <a:bodyPr/>
                    <a:lstStyle/>
                    <a:p>
                      <a:pPr algn="just"/>
                      <a:endParaRPr lang="en-IN" sz="2000" b="1" dirty="0"/>
                    </a:p>
                  </a:txBody>
                  <a:tcPr>
                    <a:solidFill>
                      <a:schemeClr val="bg2">
                        <a:lumMod val="75000"/>
                      </a:schemeClr>
                    </a:solidFill>
                  </a:tcPr>
                </a:tc>
                <a:tc>
                  <a:txBody>
                    <a:bodyPr/>
                    <a:lstStyle/>
                    <a:p>
                      <a:pPr algn="just"/>
                      <a:r>
                        <a:rPr lang="en-IN" sz="2000" b="1" dirty="0" smtClean="0"/>
                        <a:t>The College / University will submit with the Gran-in-aid bill the employee-wise salary details both gross</a:t>
                      </a:r>
                      <a:r>
                        <a:rPr lang="en-IN" sz="2000" b="1" baseline="0" dirty="0" smtClean="0"/>
                        <a:t> amount and net after PFD deduction.  This net of PFD deduction will be transferred to the college fund/university fund after the bill is passed by the Treasury/PAO.  The net claim after </a:t>
                      </a:r>
                      <a:r>
                        <a:rPr lang="en-IN" sz="2000" b="1" baseline="0" dirty="0" err="1" smtClean="0"/>
                        <a:t>P.Tax</a:t>
                      </a:r>
                      <a:r>
                        <a:rPr lang="en-IN" sz="2000" b="1" baseline="0" dirty="0" smtClean="0"/>
                        <a:t>, Income Tax deductions and internal deduction will be paid by the College/University to the employees by transfer credit to their respective bank account.  College / University will deposit P. Tax and Income tax recovered by deduction at source to the respective tax authority in appropriate manner. </a:t>
                      </a:r>
                      <a:endParaRPr lang="en-IN" sz="2000" b="1" dirty="0"/>
                    </a:p>
                  </a:txBody>
                  <a:tcPr>
                    <a:solidFill>
                      <a:schemeClr val="bg1"/>
                    </a:solidFill>
                  </a:tcPr>
                </a:tc>
              </a:tr>
            </a:tbl>
          </a:graphicData>
        </a:graphic>
      </p:graphicFrame>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46</a:t>
            </a:fld>
            <a:endParaRPr lang="en-IN"/>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214282" y="214312"/>
          <a:ext cx="8715435" cy="6357959"/>
        </p:xfrm>
        <a:graphic>
          <a:graphicData uri="http://schemas.openxmlformats.org/drawingml/2006/table">
            <a:tbl>
              <a:tblPr firstRow="1" bandRow="1">
                <a:tableStyleId>{5C22544A-7EE6-4342-B048-85BDC9FD1C3A}</a:tableStyleId>
              </a:tblPr>
              <a:tblGrid>
                <a:gridCol w="4143404"/>
                <a:gridCol w="428628"/>
                <a:gridCol w="4143403"/>
              </a:tblGrid>
              <a:tr h="396354">
                <a:tc>
                  <a:txBody>
                    <a:bodyPr/>
                    <a:lstStyle/>
                    <a:p>
                      <a:pPr algn="ctr"/>
                      <a:r>
                        <a:rPr lang="en-IN" dirty="0" smtClean="0"/>
                        <a:t>Queries</a:t>
                      </a:r>
                      <a:endParaRPr lang="en-IN" dirty="0"/>
                    </a:p>
                  </a:txBody>
                  <a:tcPr/>
                </a:tc>
                <a:tc>
                  <a:txBody>
                    <a:bodyPr/>
                    <a:lstStyle/>
                    <a:p>
                      <a:pPr algn="ctr"/>
                      <a:endParaRPr lang="en-IN" dirty="0"/>
                    </a:p>
                  </a:txBody>
                  <a:tcPr>
                    <a:solidFill>
                      <a:schemeClr val="bg2">
                        <a:lumMod val="75000"/>
                      </a:schemeClr>
                    </a:solidFill>
                  </a:tcPr>
                </a:tc>
                <a:tc>
                  <a:txBody>
                    <a:bodyPr/>
                    <a:lstStyle/>
                    <a:p>
                      <a:pPr algn="l"/>
                      <a:r>
                        <a:rPr lang="en-IN" dirty="0" smtClean="0"/>
                        <a:t>Clarifications</a:t>
                      </a:r>
                      <a:endParaRPr lang="en-IN" dirty="0"/>
                    </a:p>
                  </a:txBody>
                  <a:tcPr/>
                </a:tc>
              </a:tr>
              <a:tr h="5961605">
                <a:tc>
                  <a:txBody>
                    <a:bodyPr/>
                    <a:lstStyle/>
                    <a:p>
                      <a:pPr algn="just"/>
                      <a:r>
                        <a:rPr lang="en-IN" sz="2000" b="1" dirty="0" smtClean="0"/>
                        <a:t>4. The University is maintaining the P.F. Ledger of  individual employees and the treasury</a:t>
                      </a:r>
                      <a:r>
                        <a:rPr lang="en-IN" sz="2000" b="1" baseline="0" dirty="0" smtClean="0"/>
                        <a:t> is functioning only as banker of the university.  What will be the future process of maintaining such accounts. </a:t>
                      </a:r>
                      <a:endParaRPr lang="en-IN" sz="2000" b="1" dirty="0"/>
                    </a:p>
                  </a:txBody>
                  <a:tcPr>
                    <a:solidFill>
                      <a:schemeClr val="bg1"/>
                    </a:solidFill>
                  </a:tcPr>
                </a:tc>
                <a:tc>
                  <a:txBody>
                    <a:bodyPr/>
                    <a:lstStyle/>
                    <a:p>
                      <a:pPr algn="just"/>
                      <a:endParaRPr lang="en-IN" sz="2000" b="1" dirty="0"/>
                    </a:p>
                  </a:txBody>
                  <a:tcPr>
                    <a:solidFill>
                      <a:schemeClr val="bg2">
                        <a:lumMod val="75000"/>
                      </a:schemeClr>
                    </a:solidFill>
                  </a:tcPr>
                </a:tc>
                <a:tc>
                  <a:txBody>
                    <a:bodyPr/>
                    <a:lstStyle/>
                    <a:p>
                      <a:pPr algn="l"/>
                      <a:r>
                        <a:rPr lang="en-IN" sz="1800" b="1" dirty="0" smtClean="0"/>
                        <a:t>Treasury will transfer the total provident Fund recovered in a</a:t>
                      </a:r>
                      <a:r>
                        <a:rPr lang="en-IN" sz="1800" b="1" baseline="0" dirty="0" smtClean="0"/>
                        <a:t> bill to the P.F. Deposit account of the College / University under head 8336.  employee-wise ledger for PF will be maintained by the college/University.  </a:t>
                      </a:r>
                    </a:p>
                    <a:p>
                      <a:pPr algn="l"/>
                      <a:endParaRPr lang="en-IN" sz="1800" b="1" baseline="0" dirty="0" smtClean="0"/>
                    </a:p>
                    <a:p>
                      <a:pPr algn="l"/>
                      <a:r>
                        <a:rPr lang="en-IN" sz="1800" b="1" baseline="0" dirty="0" smtClean="0"/>
                        <a:t>College/University will reconcile the total PF balance in the Pf Deposit pass Book at the end of each month with that of the PF Cash Book and at the end of each FY in terms of the Provisions of TR 6.08(5) and 6.08(6)j of WBTR, 2005.  Interest will be allowed only after the same is sanctioned by DPPG for which the updated sanctioned by DPPG for which the updated balance report duly certified by the TO/PAO concerned needs to be furnished by the PF Deposit account operator of College / University to the DPPG.</a:t>
                      </a:r>
                      <a:endParaRPr lang="en-IN" sz="1800" b="1" dirty="0"/>
                    </a:p>
                  </a:txBody>
                  <a:tcPr>
                    <a:solidFill>
                      <a:schemeClr val="bg1"/>
                    </a:solidFill>
                  </a:tcPr>
                </a:tc>
              </a:tr>
            </a:tbl>
          </a:graphicData>
        </a:graphic>
      </p:graphicFrame>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47</a:t>
            </a:fld>
            <a:endParaRPr lang="en-IN"/>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214282" y="428625"/>
          <a:ext cx="8715435" cy="6000770"/>
        </p:xfrm>
        <a:graphic>
          <a:graphicData uri="http://schemas.openxmlformats.org/drawingml/2006/table">
            <a:tbl>
              <a:tblPr firstRow="1" bandRow="1">
                <a:tableStyleId>{5C22544A-7EE6-4342-B048-85BDC9FD1C3A}</a:tableStyleId>
              </a:tblPr>
              <a:tblGrid>
                <a:gridCol w="4143404"/>
                <a:gridCol w="428628"/>
                <a:gridCol w="4143403"/>
              </a:tblGrid>
              <a:tr h="476666">
                <a:tc>
                  <a:txBody>
                    <a:bodyPr/>
                    <a:lstStyle/>
                    <a:p>
                      <a:pPr algn="ctr"/>
                      <a:r>
                        <a:rPr lang="en-IN" dirty="0" smtClean="0"/>
                        <a:t>Queries</a:t>
                      </a:r>
                      <a:endParaRPr lang="en-IN" dirty="0"/>
                    </a:p>
                  </a:txBody>
                  <a:tcPr/>
                </a:tc>
                <a:tc>
                  <a:txBody>
                    <a:bodyPr/>
                    <a:lstStyle/>
                    <a:p>
                      <a:pPr algn="ctr"/>
                      <a:endParaRPr lang="en-IN" dirty="0">
                        <a:solidFill>
                          <a:srgbClr val="92D050"/>
                        </a:solidFill>
                      </a:endParaRPr>
                    </a:p>
                  </a:txBody>
                  <a:tcPr>
                    <a:solidFill>
                      <a:schemeClr val="bg2">
                        <a:lumMod val="90000"/>
                      </a:schemeClr>
                    </a:solidFill>
                  </a:tcPr>
                </a:tc>
                <a:tc>
                  <a:txBody>
                    <a:bodyPr/>
                    <a:lstStyle/>
                    <a:p>
                      <a:pPr algn="ctr"/>
                      <a:r>
                        <a:rPr lang="en-IN" dirty="0" smtClean="0"/>
                        <a:t>Clarifications</a:t>
                      </a:r>
                      <a:endParaRPr lang="en-IN" dirty="0"/>
                    </a:p>
                  </a:txBody>
                  <a:tcPr/>
                </a:tc>
              </a:tr>
              <a:tr h="1880546">
                <a:tc>
                  <a:txBody>
                    <a:bodyPr/>
                    <a:lstStyle/>
                    <a:p>
                      <a:pPr algn="just"/>
                      <a:r>
                        <a:rPr lang="en-IN" sz="2000" b="1" dirty="0" smtClean="0"/>
                        <a:t>5. The University is still continuing the contributory Provident fund Scheme for few employees, but not such option is available in COSA</a:t>
                      </a:r>
                      <a:endParaRPr lang="en-IN" sz="2000" b="1" dirty="0"/>
                    </a:p>
                  </a:txBody>
                  <a:tcPr>
                    <a:solidFill>
                      <a:schemeClr val="bg1"/>
                    </a:solidFill>
                  </a:tcPr>
                </a:tc>
                <a:tc>
                  <a:txBody>
                    <a:bodyPr/>
                    <a:lstStyle/>
                    <a:p>
                      <a:endParaRPr lang="en-IN" sz="2000" b="1" dirty="0">
                        <a:solidFill>
                          <a:srgbClr val="92D050"/>
                        </a:solidFill>
                      </a:endParaRPr>
                    </a:p>
                  </a:txBody>
                  <a:tcPr>
                    <a:solidFill>
                      <a:schemeClr val="bg2">
                        <a:lumMod val="90000"/>
                      </a:schemeClr>
                    </a:solidFill>
                  </a:tcPr>
                </a:tc>
                <a:tc>
                  <a:txBody>
                    <a:bodyPr/>
                    <a:lstStyle/>
                    <a:p>
                      <a:r>
                        <a:rPr lang="en-IN" sz="2000" b="1" dirty="0" smtClean="0"/>
                        <a:t>In case of CPF, the College/University will recover the PF contribution from the employee’s salary as internal deduction after receipt of the salary in the College / University fund.</a:t>
                      </a:r>
                      <a:endParaRPr lang="en-IN" sz="2000" b="1" dirty="0"/>
                    </a:p>
                  </a:txBody>
                  <a:tcPr>
                    <a:solidFill>
                      <a:schemeClr val="bg1"/>
                    </a:solidFill>
                  </a:tcPr>
                </a:tc>
              </a:tr>
              <a:tr h="3643558">
                <a:tc>
                  <a:txBody>
                    <a:bodyPr/>
                    <a:lstStyle/>
                    <a:p>
                      <a:pPr algn="just"/>
                      <a:r>
                        <a:rPr lang="en-IN" sz="2000" b="1" dirty="0" smtClean="0"/>
                        <a:t>6. The Head of Account shown in the COSA i.e. Major/Minor/Sub-Minor head of accounts are not</a:t>
                      </a:r>
                      <a:r>
                        <a:rPr lang="en-IN" sz="2000" b="1" baseline="0" dirty="0" smtClean="0"/>
                        <a:t> applicable for the University at present as the universities are getting fund from the Government as ‘Maintenance Grant’ on account of payment of salary and as ‘Additional Maintenance Grant’ for other expenses.  So how the said head of accounts will be tagged with the university employees. </a:t>
                      </a:r>
                      <a:endParaRPr lang="en-IN" sz="2000" b="1" dirty="0"/>
                    </a:p>
                  </a:txBody>
                  <a:tcPr>
                    <a:solidFill>
                      <a:schemeClr val="bg1"/>
                    </a:solidFill>
                  </a:tcPr>
                </a:tc>
                <a:tc>
                  <a:txBody>
                    <a:bodyPr/>
                    <a:lstStyle/>
                    <a:p>
                      <a:pPr algn="just"/>
                      <a:endParaRPr lang="en-IN" sz="2000" b="1" dirty="0">
                        <a:solidFill>
                          <a:srgbClr val="92D050"/>
                        </a:solidFill>
                      </a:endParaRPr>
                    </a:p>
                  </a:txBody>
                  <a:tcPr>
                    <a:solidFill>
                      <a:schemeClr val="bg2">
                        <a:lumMod val="90000"/>
                      </a:schemeClr>
                    </a:solidFill>
                  </a:tcPr>
                </a:tc>
                <a:tc>
                  <a:txBody>
                    <a:bodyPr/>
                    <a:lstStyle/>
                    <a:p>
                      <a:pPr algn="just"/>
                      <a:r>
                        <a:rPr lang="en-IN" sz="2000" b="1" dirty="0" smtClean="0"/>
                        <a:t>The DDO of the University will draw fund meant for salary of the employees by transfer to the University fund through COSA ‘Maintenance Grant’.  Additional Maintenance Gran’ are under object head “31-Grant-in-aid”.  Salary grant needs to be further sub-divided under “31-01-Salary”.  Administrative Department to take</a:t>
                      </a:r>
                      <a:r>
                        <a:rPr lang="en-IN" sz="2000" b="1" baseline="0" dirty="0" smtClean="0"/>
                        <a:t> necessary action.</a:t>
                      </a:r>
                      <a:endParaRPr lang="en-IN" sz="2000" b="1" dirty="0"/>
                    </a:p>
                  </a:txBody>
                  <a:tcPr>
                    <a:solidFill>
                      <a:schemeClr val="bg1"/>
                    </a:solidFill>
                  </a:tcPr>
                </a:tc>
              </a:tr>
            </a:tbl>
          </a:graphicData>
        </a:graphic>
      </p:graphicFrame>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48</a:t>
            </a:fld>
            <a:endParaRPr lang="en-IN"/>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285720" y="285750"/>
          <a:ext cx="8643999" cy="6423185"/>
        </p:xfrm>
        <a:graphic>
          <a:graphicData uri="http://schemas.openxmlformats.org/drawingml/2006/table">
            <a:tbl>
              <a:tblPr firstRow="1" bandRow="1">
                <a:tableStyleId>{5C22544A-7EE6-4342-B048-85BDC9FD1C3A}</a:tableStyleId>
              </a:tblPr>
              <a:tblGrid>
                <a:gridCol w="4071966"/>
                <a:gridCol w="500066"/>
                <a:gridCol w="4071967"/>
              </a:tblGrid>
              <a:tr h="381582">
                <a:tc>
                  <a:txBody>
                    <a:bodyPr/>
                    <a:lstStyle/>
                    <a:p>
                      <a:pPr algn="ctr"/>
                      <a:r>
                        <a:rPr lang="en-IN" dirty="0" smtClean="0"/>
                        <a:t>Queries</a:t>
                      </a:r>
                      <a:endParaRPr lang="en-IN" dirty="0"/>
                    </a:p>
                  </a:txBody>
                  <a:tcPr/>
                </a:tc>
                <a:tc>
                  <a:txBody>
                    <a:bodyPr/>
                    <a:lstStyle/>
                    <a:p>
                      <a:pPr algn="ctr"/>
                      <a:endParaRPr lang="en-IN" dirty="0"/>
                    </a:p>
                  </a:txBody>
                  <a:tcPr>
                    <a:solidFill>
                      <a:schemeClr val="bg2">
                        <a:lumMod val="90000"/>
                      </a:schemeClr>
                    </a:solidFill>
                  </a:tcPr>
                </a:tc>
                <a:tc>
                  <a:txBody>
                    <a:bodyPr/>
                    <a:lstStyle/>
                    <a:p>
                      <a:pPr algn="ctr"/>
                      <a:r>
                        <a:rPr lang="en-IN" dirty="0" smtClean="0"/>
                        <a:t>Clarifications</a:t>
                      </a:r>
                      <a:endParaRPr lang="en-IN" dirty="0"/>
                    </a:p>
                  </a:txBody>
                  <a:tcPr/>
                </a:tc>
              </a:tr>
              <a:tr h="2352219">
                <a:tc>
                  <a:txBody>
                    <a:bodyPr/>
                    <a:lstStyle/>
                    <a:p>
                      <a:pPr algn="just"/>
                      <a:r>
                        <a:rPr lang="en-IN" b="1" dirty="0" smtClean="0"/>
                        <a:t>7. The Consolidated Remuneration 'paid to the contractual employees appointed against the vacant ‘Substantive Post’ are charged against</a:t>
                      </a:r>
                      <a:r>
                        <a:rPr lang="en-IN" b="1" baseline="0" dirty="0" smtClean="0"/>
                        <a:t> the ‘Maintenance Grant’ received from the State Government.  After implementation of COSA, from where such payments will be made by the university.</a:t>
                      </a:r>
                      <a:endParaRPr lang="en-IN" b="1" dirty="0"/>
                    </a:p>
                  </a:txBody>
                  <a:tcPr>
                    <a:solidFill>
                      <a:schemeClr val="bg1"/>
                    </a:solidFill>
                  </a:tcPr>
                </a:tc>
                <a:tc>
                  <a:txBody>
                    <a:bodyPr/>
                    <a:lstStyle/>
                    <a:p>
                      <a:pPr algn="just"/>
                      <a:endParaRPr lang="en-IN" b="1" dirty="0"/>
                    </a:p>
                  </a:txBody>
                  <a:tcPr>
                    <a:solidFill>
                      <a:schemeClr val="bg2">
                        <a:lumMod val="90000"/>
                      </a:schemeClr>
                    </a:solidFill>
                  </a:tcPr>
                </a:tc>
                <a:tc>
                  <a:txBody>
                    <a:bodyPr/>
                    <a:lstStyle/>
                    <a:p>
                      <a:pPr algn="just"/>
                      <a:r>
                        <a:rPr lang="en-IN" b="1" dirty="0" smtClean="0"/>
                        <a:t>“Consolidated remuneration” for “contractual</a:t>
                      </a:r>
                      <a:r>
                        <a:rPr lang="en-IN" b="1" baseline="0" dirty="0" smtClean="0"/>
                        <a:t> employees” appointed against vacant posts needs to be  drawn in COSA.  If  it is not met out of ‘Maintenance Grant’, they their remuneration may be booked under object head “31-01-Salary”for which action needs to be taken by the Department. </a:t>
                      </a:r>
                      <a:endParaRPr lang="en-IN" b="1" dirty="0"/>
                    </a:p>
                  </a:txBody>
                  <a:tcPr>
                    <a:solidFill>
                      <a:schemeClr val="bg1"/>
                    </a:solidFill>
                  </a:tcPr>
                </a:tc>
              </a:tr>
              <a:tr h="3481283">
                <a:tc>
                  <a:txBody>
                    <a:bodyPr/>
                    <a:lstStyle/>
                    <a:p>
                      <a:pPr algn="just"/>
                      <a:r>
                        <a:rPr lang="en-IN" b="1" dirty="0" smtClean="0"/>
                        <a:t>8. The  university is paying pension and family pension every month out of the ‘Maintenance Grant 'received from the State Government. What will be the future course of action for the university towards release of the same after implementation of COSA.</a:t>
                      </a:r>
                      <a:endParaRPr lang="en-IN" b="1" dirty="0"/>
                    </a:p>
                  </a:txBody>
                  <a:tcPr>
                    <a:solidFill>
                      <a:schemeClr val="bg1"/>
                    </a:solidFill>
                  </a:tcPr>
                </a:tc>
                <a:tc>
                  <a:txBody>
                    <a:bodyPr/>
                    <a:lstStyle/>
                    <a:p>
                      <a:pPr algn="just"/>
                      <a:endParaRPr lang="en-IN" b="1" dirty="0"/>
                    </a:p>
                  </a:txBody>
                  <a:tcPr>
                    <a:solidFill>
                      <a:schemeClr val="bg2">
                        <a:lumMod val="90000"/>
                      </a:schemeClr>
                    </a:solidFill>
                  </a:tcPr>
                </a:tc>
                <a:tc>
                  <a:txBody>
                    <a:bodyPr/>
                    <a:lstStyle/>
                    <a:p>
                      <a:pPr algn="just"/>
                      <a:r>
                        <a:rPr lang="en-IN" b="1" dirty="0" smtClean="0"/>
                        <a:t>Pension and family pension are paid</a:t>
                      </a:r>
                      <a:r>
                        <a:rPr lang="en-IN" b="1" baseline="0" dirty="0" smtClean="0"/>
                        <a:t> by each university under their respective pension rules which are supposed to have been issued after approval of the competent authority in Education Department and Finance Department.</a:t>
                      </a:r>
                    </a:p>
                    <a:p>
                      <a:pPr algn="just"/>
                      <a:endParaRPr lang="en-IN" b="1" baseline="0" dirty="0" smtClean="0"/>
                    </a:p>
                    <a:p>
                      <a:pPr algn="just"/>
                      <a:r>
                        <a:rPr lang="en-IN" b="1" baseline="0" dirty="0" smtClean="0"/>
                        <a:t>Release of the required fund and its drawl from treasury/PAO should not be a problem, since it does not come under COSA. It will be guide by the Pension rules of the University</a:t>
                      </a:r>
                      <a:endParaRPr lang="en-IN" b="1" dirty="0"/>
                    </a:p>
                  </a:txBody>
                  <a:tcPr>
                    <a:solidFill>
                      <a:schemeClr val="bg1"/>
                    </a:solidFill>
                  </a:tcPr>
                </a:tc>
              </a:tr>
            </a:tbl>
          </a:graphicData>
        </a:graphic>
      </p:graphicFrame>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49</a:t>
            </a:fld>
            <a:endParaRPr lang="en-IN"/>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715436" cy="6429420"/>
          </a:xfrm>
        </p:spPr>
        <p:txBody>
          <a:bodyPr>
            <a:normAutofit/>
          </a:bodyPr>
          <a:lstStyle/>
          <a:p>
            <a:pPr>
              <a:buNone/>
            </a:pPr>
            <a:r>
              <a:rPr lang="en-IN" sz="3600" dirty="0" smtClean="0"/>
              <a:t>   </a:t>
            </a:r>
            <a:r>
              <a:rPr lang="en-IN" sz="3600" b="1" dirty="0" smtClean="0">
                <a:solidFill>
                  <a:srgbClr val="0070C0"/>
                </a:solidFill>
                <a:latin typeface="+mj-lt"/>
                <a:cs typeface="Aharoni" pitchFamily="2" charset="-79"/>
              </a:rPr>
              <a:t>Fund has been provided to Govt / Govt –aided colleges @ Rs. 1.5 </a:t>
            </a:r>
            <a:r>
              <a:rPr lang="en-IN" sz="3600" b="1" dirty="0" err="1" smtClean="0">
                <a:solidFill>
                  <a:srgbClr val="0070C0"/>
                </a:solidFill>
                <a:latin typeface="+mj-lt"/>
                <a:cs typeface="Aharoni" pitchFamily="2" charset="-79"/>
              </a:rPr>
              <a:t>lakhs</a:t>
            </a:r>
            <a:r>
              <a:rPr lang="en-IN" sz="3600" b="1" dirty="0" smtClean="0">
                <a:solidFill>
                  <a:srgbClr val="0070C0"/>
                </a:solidFill>
                <a:latin typeface="+mj-lt"/>
                <a:cs typeface="Aharoni" pitchFamily="2" charset="-79"/>
              </a:rPr>
              <a:t> for purchase of computers &amp; accessories;</a:t>
            </a:r>
          </a:p>
          <a:p>
            <a:pPr algn="just"/>
            <a:r>
              <a:rPr lang="en-US" sz="3600" b="1" dirty="0" smtClean="0">
                <a:solidFill>
                  <a:srgbClr val="FF0000"/>
                </a:solidFill>
                <a:latin typeface="+mj-lt"/>
                <a:cs typeface="Aharoni" pitchFamily="2" charset="-79"/>
              </a:rPr>
              <a:t>It is expected that by this time all colleges / universities have taken the following steps…..</a:t>
            </a:r>
          </a:p>
          <a:p>
            <a:pPr algn="just">
              <a:buFont typeface="Wingdings" pitchFamily="2" charset="2"/>
              <a:buChar char="ü"/>
            </a:pPr>
            <a:r>
              <a:rPr lang="en-US" sz="3600" b="1" dirty="0" smtClean="0">
                <a:latin typeface="+mj-lt"/>
                <a:cs typeface="Aharoni" pitchFamily="2" charset="-79"/>
              </a:rPr>
              <a:t>Procurement of hardware components like Computer, Servers, UPS, Printer etc.;</a:t>
            </a:r>
          </a:p>
          <a:p>
            <a:pPr algn="just">
              <a:buFont typeface="Wingdings" pitchFamily="2" charset="2"/>
              <a:buChar char="ü"/>
            </a:pPr>
            <a:r>
              <a:rPr lang="en-US" sz="3600" b="1" dirty="0" smtClean="0">
                <a:latin typeface="+mj-lt"/>
                <a:cs typeface="Aharoni" pitchFamily="2" charset="-79"/>
              </a:rPr>
              <a:t>A reliable high-speed internet data connection;</a:t>
            </a:r>
          </a:p>
          <a:p>
            <a:pPr>
              <a:buNone/>
            </a:pPr>
            <a:endParaRPr lang="en-IN" dirty="0">
              <a:latin typeface="Aharoni" pitchFamily="2" charset="-79"/>
              <a:cs typeface="Aharoni" pitchFamily="2" charset="-79"/>
            </a:endParaRPr>
          </a:p>
        </p:txBody>
      </p:sp>
      <p:sp>
        <p:nvSpPr>
          <p:cNvPr id="4" name="Date Placeholder 3"/>
          <p:cNvSpPr>
            <a:spLocks noGrp="1"/>
          </p:cNvSpPr>
          <p:nvPr>
            <p:ph type="dt" sz="half" idx="10"/>
          </p:nvPr>
        </p:nvSpPr>
        <p:spPr/>
        <p:txBody>
          <a:bodyPr/>
          <a:lstStyle/>
          <a:p>
            <a:fld id="{AD321F75-7F0A-490B-99F9-355D1F49A9FD}"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5</a:t>
            </a:fld>
            <a:endParaRPr lang="en-IN"/>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214282" y="357188"/>
          <a:ext cx="8715435" cy="6143646"/>
        </p:xfrm>
        <a:graphic>
          <a:graphicData uri="http://schemas.openxmlformats.org/drawingml/2006/table">
            <a:tbl>
              <a:tblPr firstRow="1" bandRow="1">
                <a:tableStyleId>{5C22544A-7EE6-4342-B048-85BDC9FD1C3A}</a:tableStyleId>
              </a:tblPr>
              <a:tblGrid>
                <a:gridCol w="4214842"/>
                <a:gridCol w="357190"/>
                <a:gridCol w="4143403"/>
              </a:tblGrid>
              <a:tr h="488015">
                <a:tc>
                  <a:txBody>
                    <a:bodyPr/>
                    <a:lstStyle/>
                    <a:p>
                      <a:pPr algn="ctr"/>
                      <a:r>
                        <a:rPr lang="en-IN" dirty="0" smtClean="0"/>
                        <a:t>Queries</a:t>
                      </a:r>
                      <a:endParaRPr lang="en-IN" dirty="0"/>
                    </a:p>
                  </a:txBody>
                  <a:tcPr/>
                </a:tc>
                <a:tc>
                  <a:txBody>
                    <a:bodyPr/>
                    <a:lstStyle/>
                    <a:p>
                      <a:pPr algn="ctr"/>
                      <a:endParaRPr lang="en-IN" dirty="0"/>
                    </a:p>
                  </a:txBody>
                  <a:tcPr>
                    <a:solidFill>
                      <a:schemeClr val="bg2">
                        <a:lumMod val="75000"/>
                      </a:schemeClr>
                    </a:solidFill>
                  </a:tcPr>
                </a:tc>
                <a:tc>
                  <a:txBody>
                    <a:bodyPr/>
                    <a:lstStyle/>
                    <a:p>
                      <a:pPr algn="ctr"/>
                      <a:r>
                        <a:rPr lang="en-IN" dirty="0" smtClean="0"/>
                        <a:t>Clarifications</a:t>
                      </a:r>
                      <a:endParaRPr lang="en-IN" dirty="0"/>
                    </a:p>
                  </a:txBody>
                  <a:tcPr/>
                </a:tc>
              </a:tr>
              <a:tr h="3730310">
                <a:tc>
                  <a:txBody>
                    <a:bodyPr/>
                    <a:lstStyle/>
                    <a:p>
                      <a:pPr algn="just"/>
                      <a:r>
                        <a:rPr lang="en-IN" sz="2000" b="1" dirty="0" smtClean="0"/>
                        <a:t>9. Two numbers of colleges are getting their monthly salary, pension and consolidated remuneration of the part-time teachers from the university as composite grant after submission of bills every month.</a:t>
                      </a:r>
                      <a:r>
                        <a:rPr lang="en-IN" sz="2000" b="1" baseline="0" dirty="0" smtClean="0"/>
                        <a:t>  The university charges the said expenditure against the ‘Maintenance Grant’.  What will be done in this case after implementation of COSA at University end.</a:t>
                      </a:r>
                      <a:endParaRPr lang="en-IN" sz="2000" b="1" dirty="0"/>
                    </a:p>
                  </a:txBody>
                  <a:tcPr>
                    <a:solidFill>
                      <a:schemeClr val="bg1"/>
                    </a:solidFill>
                  </a:tcPr>
                </a:tc>
                <a:tc>
                  <a:txBody>
                    <a:bodyPr/>
                    <a:lstStyle/>
                    <a:p>
                      <a:endParaRPr lang="en-IN" sz="2000" b="1" dirty="0"/>
                    </a:p>
                  </a:txBody>
                  <a:tcPr>
                    <a:solidFill>
                      <a:schemeClr val="bg2">
                        <a:lumMod val="75000"/>
                      </a:schemeClr>
                    </a:solidFill>
                  </a:tcPr>
                </a:tc>
                <a:tc>
                  <a:txBody>
                    <a:bodyPr/>
                    <a:lstStyle/>
                    <a:p>
                      <a:r>
                        <a:rPr lang="en-IN" sz="2000" b="1" dirty="0" smtClean="0"/>
                        <a:t>Already answered at (6), (7) and (8) above.</a:t>
                      </a:r>
                      <a:endParaRPr lang="en-IN" sz="2000" b="1" dirty="0"/>
                    </a:p>
                  </a:txBody>
                  <a:tcPr>
                    <a:solidFill>
                      <a:schemeClr val="bg1"/>
                    </a:solidFill>
                  </a:tcPr>
                </a:tc>
              </a:tr>
              <a:tr h="1925321">
                <a:tc>
                  <a:txBody>
                    <a:bodyPr/>
                    <a:lstStyle/>
                    <a:p>
                      <a:pPr algn="just"/>
                      <a:r>
                        <a:rPr lang="en-IN" sz="2000" b="1" dirty="0" smtClean="0"/>
                        <a:t>10. The State </a:t>
                      </a:r>
                      <a:r>
                        <a:rPr lang="en-IN" sz="2000" b="1" baseline="0" dirty="0" smtClean="0"/>
                        <a:t> Fellowship (JRF &amp;SRF) is also being paid out of the ‘Maintenance Grant’ received from the State Government How the same will be incorporated in COSA.</a:t>
                      </a:r>
                      <a:endParaRPr lang="en-IN" sz="2000" b="1" dirty="0"/>
                    </a:p>
                  </a:txBody>
                  <a:tcPr>
                    <a:solidFill>
                      <a:schemeClr val="bg1"/>
                    </a:solidFill>
                  </a:tcPr>
                </a:tc>
                <a:tc>
                  <a:txBody>
                    <a:bodyPr/>
                    <a:lstStyle/>
                    <a:p>
                      <a:pPr algn="just"/>
                      <a:endParaRPr lang="en-IN" sz="2000" b="1" dirty="0"/>
                    </a:p>
                  </a:txBody>
                  <a:tcPr>
                    <a:solidFill>
                      <a:schemeClr val="bg2">
                        <a:lumMod val="75000"/>
                      </a:schemeClr>
                    </a:solidFill>
                  </a:tcPr>
                </a:tc>
                <a:tc>
                  <a:txBody>
                    <a:bodyPr/>
                    <a:lstStyle/>
                    <a:p>
                      <a:pPr algn="just"/>
                      <a:r>
                        <a:rPr lang="en-IN" sz="2000" b="1" dirty="0" smtClean="0"/>
                        <a:t>State Fellowship does not come under COSA</a:t>
                      </a:r>
                      <a:endParaRPr lang="en-IN" sz="2000" b="1" dirty="0"/>
                    </a:p>
                  </a:txBody>
                  <a:tcPr>
                    <a:solidFill>
                      <a:schemeClr val="bg1"/>
                    </a:solidFill>
                  </a:tcPr>
                </a:tc>
              </a:tr>
            </a:tbl>
          </a:graphicData>
        </a:graphic>
      </p:graphicFrame>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50</a:t>
            </a:fld>
            <a:endParaRPr lang="en-IN"/>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285750"/>
          <a:ext cx="8229600" cy="6357960"/>
        </p:xfrm>
        <a:graphic>
          <a:graphicData uri="http://schemas.openxmlformats.org/drawingml/2006/table">
            <a:tbl>
              <a:tblPr firstRow="1" bandRow="1">
                <a:tableStyleId>{5C22544A-7EE6-4342-B048-85BDC9FD1C3A}</a:tableStyleId>
              </a:tblPr>
              <a:tblGrid>
                <a:gridCol w="3900486"/>
                <a:gridCol w="571504"/>
                <a:gridCol w="3757610"/>
              </a:tblGrid>
              <a:tr h="683006">
                <a:tc>
                  <a:txBody>
                    <a:bodyPr/>
                    <a:lstStyle/>
                    <a:p>
                      <a:pPr algn="ctr"/>
                      <a:r>
                        <a:rPr lang="en-IN" dirty="0" smtClean="0"/>
                        <a:t>Queries</a:t>
                      </a:r>
                      <a:endParaRPr lang="en-IN" dirty="0"/>
                    </a:p>
                  </a:txBody>
                  <a:tcPr/>
                </a:tc>
                <a:tc>
                  <a:txBody>
                    <a:bodyPr/>
                    <a:lstStyle/>
                    <a:p>
                      <a:pPr algn="ctr"/>
                      <a:endParaRPr lang="en-IN" dirty="0"/>
                    </a:p>
                  </a:txBody>
                  <a:tcPr>
                    <a:solidFill>
                      <a:schemeClr val="bg2">
                        <a:lumMod val="90000"/>
                      </a:schemeClr>
                    </a:solidFill>
                  </a:tcPr>
                </a:tc>
                <a:tc>
                  <a:txBody>
                    <a:bodyPr/>
                    <a:lstStyle/>
                    <a:p>
                      <a:pPr algn="ctr"/>
                      <a:r>
                        <a:rPr lang="en-IN" dirty="0" smtClean="0"/>
                        <a:t>Clarifications</a:t>
                      </a:r>
                      <a:endParaRPr lang="en-IN" dirty="0"/>
                    </a:p>
                  </a:txBody>
                  <a:tcPr/>
                </a:tc>
              </a:tr>
              <a:tr h="3199839">
                <a:tc>
                  <a:txBody>
                    <a:bodyPr/>
                    <a:lstStyle/>
                    <a:p>
                      <a:pPr algn="just"/>
                      <a:r>
                        <a:rPr lang="en-IN" sz="2400" b="1" baseline="0" dirty="0" smtClean="0"/>
                        <a:t>11. What type of hardware facility will be required by the university to implement COSA and how the training will be provided to the employees as well as the initial teething problems be taken care of by the Higher Education Department.  </a:t>
                      </a:r>
                    </a:p>
                    <a:p>
                      <a:pPr algn="just"/>
                      <a:endParaRPr lang="en-IN" sz="2400" b="1" dirty="0"/>
                    </a:p>
                  </a:txBody>
                  <a:tcPr>
                    <a:solidFill>
                      <a:schemeClr val="bg1"/>
                    </a:solidFill>
                  </a:tcPr>
                </a:tc>
                <a:tc>
                  <a:txBody>
                    <a:bodyPr/>
                    <a:lstStyle/>
                    <a:p>
                      <a:endParaRPr lang="en-IN" sz="2400" b="1" dirty="0"/>
                    </a:p>
                  </a:txBody>
                  <a:tcPr>
                    <a:solidFill>
                      <a:schemeClr val="bg2">
                        <a:lumMod val="9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400" b="1" dirty="0" smtClean="0"/>
                        <a:t>Necessary action will be taken by the Administrative  Department</a:t>
                      </a:r>
                    </a:p>
                    <a:p>
                      <a:endParaRPr lang="en-IN" sz="2400" b="1" dirty="0"/>
                    </a:p>
                  </a:txBody>
                  <a:tcPr>
                    <a:solidFill>
                      <a:schemeClr val="bg1"/>
                    </a:solidFill>
                  </a:tcPr>
                </a:tc>
              </a:tr>
              <a:tr h="1925914">
                <a:tc>
                  <a:txBody>
                    <a:bodyPr/>
                    <a:lstStyle/>
                    <a:p>
                      <a:pPr algn="just"/>
                      <a:r>
                        <a:rPr lang="en-IN" sz="2400" b="1" dirty="0" smtClean="0"/>
                        <a:t>12. How arrear salary bills will be drawn</a:t>
                      </a:r>
                      <a:endParaRPr lang="en-IN" sz="2400" b="1" dirty="0"/>
                    </a:p>
                  </a:txBody>
                  <a:tcPr>
                    <a:solidFill>
                      <a:schemeClr val="bg1"/>
                    </a:solidFill>
                  </a:tcPr>
                </a:tc>
                <a:tc>
                  <a:txBody>
                    <a:bodyPr/>
                    <a:lstStyle/>
                    <a:p>
                      <a:pPr algn="just"/>
                      <a:endParaRPr lang="en-IN" sz="2400" b="1" dirty="0"/>
                    </a:p>
                  </a:txBody>
                  <a:tcPr>
                    <a:solidFill>
                      <a:schemeClr val="bg2">
                        <a:lumMod val="90000"/>
                      </a:schemeClr>
                    </a:solidFill>
                  </a:tcPr>
                </a:tc>
                <a:tc>
                  <a:txBody>
                    <a:bodyPr/>
                    <a:lstStyle/>
                    <a:p>
                      <a:pPr algn="just"/>
                      <a:r>
                        <a:rPr lang="en-IN" sz="2000" b="1" dirty="0" smtClean="0"/>
                        <a:t>Arrear salary shall be sanctioned and released by the Department through separate sanctioning memo for drawal without COSA</a:t>
                      </a:r>
                      <a:endParaRPr lang="en-IN" sz="2000" b="1" dirty="0"/>
                    </a:p>
                  </a:txBody>
                  <a:tcPr>
                    <a:solidFill>
                      <a:schemeClr val="bg1"/>
                    </a:solidFill>
                  </a:tcPr>
                </a:tc>
              </a:tr>
            </a:tbl>
          </a:graphicData>
        </a:graphic>
      </p:graphicFrame>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51</a:t>
            </a:fld>
            <a:endParaRPr lang="en-IN"/>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285728"/>
            <a:ext cx="8858312" cy="6429420"/>
          </a:xfrm>
        </p:spPr>
        <p:txBody>
          <a:bodyPr>
            <a:normAutofit/>
          </a:bodyPr>
          <a:lstStyle/>
          <a:p>
            <a:pPr algn="just">
              <a:buFont typeface="Wingdings" pitchFamily="2" charset="2"/>
              <a:buChar char="ü"/>
            </a:pPr>
            <a:r>
              <a:rPr lang="en-US" sz="3600" b="1" dirty="0" smtClean="0">
                <a:cs typeface="Aharoni" pitchFamily="2" charset="-79"/>
              </a:rPr>
              <a:t>Development of a registered Website with sufficient Web-server space;</a:t>
            </a:r>
          </a:p>
          <a:p>
            <a:pPr algn="just">
              <a:buFont typeface="Wingdings" pitchFamily="2" charset="2"/>
              <a:buChar char="ü"/>
            </a:pPr>
            <a:r>
              <a:rPr lang="en-US" sz="3600" b="1" dirty="0" smtClean="0">
                <a:cs typeface="Aharoni" pitchFamily="2" charset="-79"/>
              </a:rPr>
              <a:t>Development of </a:t>
            </a:r>
            <a:r>
              <a:rPr lang="en-US" sz="3600" b="1" dirty="0" smtClean="0">
                <a:solidFill>
                  <a:srgbClr val="FF0000"/>
                </a:solidFill>
                <a:cs typeface="Aharoni" pitchFamily="2" charset="-79"/>
              </a:rPr>
              <a:t>SOFTWARE</a:t>
            </a:r>
            <a:r>
              <a:rPr lang="en-US" sz="3600" b="1" dirty="0" smtClean="0">
                <a:cs typeface="Aharoni" pitchFamily="2" charset="-79"/>
              </a:rPr>
              <a:t> &amp; </a:t>
            </a:r>
            <a:r>
              <a:rPr lang="en-US" sz="3600" b="1" dirty="0" smtClean="0">
                <a:solidFill>
                  <a:srgbClr val="FF0000"/>
                </a:solidFill>
                <a:cs typeface="Aharoni" pitchFamily="2" charset="-79"/>
              </a:rPr>
              <a:t>TEST RUNNING</a:t>
            </a:r>
            <a:r>
              <a:rPr lang="en-US" sz="3600" b="1" dirty="0" smtClean="0">
                <a:cs typeface="Aharoni" pitchFamily="2" charset="-79"/>
              </a:rPr>
              <a:t> of it;</a:t>
            </a:r>
          </a:p>
          <a:p>
            <a:pPr algn="just">
              <a:buFont typeface="Wingdings" pitchFamily="2" charset="2"/>
              <a:buChar char="ü"/>
            </a:pPr>
            <a:r>
              <a:rPr lang="en-US" sz="3600" b="1" dirty="0" smtClean="0">
                <a:cs typeface="Aharoni" pitchFamily="2" charset="-79"/>
              </a:rPr>
              <a:t>Opened account with a Bank having Computer Network / Connectivity;</a:t>
            </a:r>
          </a:p>
          <a:p>
            <a:pPr algn="just">
              <a:buNone/>
            </a:pPr>
            <a:endParaRPr lang="en-US" sz="3600" b="1" dirty="0" smtClean="0">
              <a:cs typeface="Aharoni" pitchFamily="2" charset="-79"/>
            </a:endParaRPr>
          </a:p>
          <a:p>
            <a:pPr algn="just">
              <a:buFont typeface="Wingdings" pitchFamily="2" charset="2"/>
              <a:buChar char="ü"/>
            </a:pPr>
            <a:r>
              <a:rPr lang="en-US" sz="3600" b="1" dirty="0" smtClean="0">
                <a:cs typeface="Aharoni" pitchFamily="2" charset="-79"/>
              </a:rPr>
              <a:t>Fixing up Bank’s Service Charge against every on-line submission of Registration Fee;</a:t>
            </a:r>
          </a:p>
          <a:p>
            <a:pPr>
              <a:buNone/>
            </a:pPr>
            <a:endParaRPr lang="en-IN" dirty="0"/>
          </a:p>
        </p:txBody>
      </p:sp>
      <p:sp>
        <p:nvSpPr>
          <p:cNvPr id="4" name="Date Placeholder 3"/>
          <p:cNvSpPr>
            <a:spLocks noGrp="1"/>
          </p:cNvSpPr>
          <p:nvPr>
            <p:ph type="dt" sz="half" idx="10"/>
          </p:nvPr>
        </p:nvSpPr>
        <p:spPr/>
        <p:txBody>
          <a:bodyPr/>
          <a:lstStyle/>
          <a:p>
            <a:fld id="{4B8E868F-4AAD-4AD0-BEA3-0F9545B21FEB}"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6</a:t>
            </a:fld>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929718" cy="6215106"/>
          </a:xfrm>
        </p:spPr>
        <p:txBody>
          <a:bodyPr>
            <a:normAutofit/>
          </a:bodyPr>
          <a:lstStyle/>
          <a:p>
            <a:pPr algn="just">
              <a:buFont typeface="Wingdings" pitchFamily="2" charset="2"/>
              <a:buChar char="ü"/>
            </a:pPr>
            <a:r>
              <a:rPr lang="en-US" sz="3600" b="1" dirty="0" smtClean="0">
                <a:cs typeface="Aharoni" pitchFamily="2" charset="-79"/>
              </a:rPr>
              <a:t>Agreement with a Bank to allow </a:t>
            </a:r>
            <a:r>
              <a:rPr lang="en-US" sz="3600" b="1" dirty="0" smtClean="0">
                <a:solidFill>
                  <a:srgbClr val="FF0000"/>
                </a:solidFill>
                <a:cs typeface="Aharoni" pitchFamily="2" charset="-79"/>
              </a:rPr>
              <a:t>e-</a:t>
            </a:r>
            <a:r>
              <a:rPr lang="en-US" sz="3600" b="1" dirty="0" err="1" smtClean="0">
                <a:solidFill>
                  <a:srgbClr val="FF0000"/>
                </a:solidFill>
                <a:cs typeface="Aharoni" pitchFamily="2" charset="-79"/>
              </a:rPr>
              <a:t>challan</a:t>
            </a:r>
            <a:r>
              <a:rPr lang="en-US" sz="3600" b="1" dirty="0" smtClean="0">
                <a:solidFill>
                  <a:srgbClr val="FF0000"/>
                </a:solidFill>
                <a:cs typeface="Aharoni" pitchFamily="2" charset="-79"/>
              </a:rPr>
              <a:t>  </a:t>
            </a:r>
            <a:r>
              <a:rPr lang="en-US" sz="3600" b="1" dirty="0" smtClean="0">
                <a:cs typeface="Aharoni" pitchFamily="2" charset="-79"/>
              </a:rPr>
              <a:t>through the online admission system;</a:t>
            </a:r>
          </a:p>
          <a:p>
            <a:pPr algn="just">
              <a:buFont typeface="Wingdings" pitchFamily="2" charset="2"/>
              <a:buChar char="ü"/>
            </a:pPr>
            <a:r>
              <a:rPr lang="en-US" sz="3600" b="1" dirty="0" smtClean="0">
                <a:cs typeface="Aharoni" pitchFamily="2" charset="-79"/>
              </a:rPr>
              <a:t>Option for both on-line payment of the Registration Fee or off-line payment at Bank Counter;</a:t>
            </a:r>
          </a:p>
          <a:p>
            <a:pPr algn="just">
              <a:buFont typeface="Wingdings" pitchFamily="2" charset="2"/>
              <a:buChar char="ü"/>
            </a:pPr>
            <a:r>
              <a:rPr lang="en-US" sz="3600" b="1" dirty="0" smtClean="0">
                <a:cs typeface="Aharoni" pitchFamily="2" charset="-79"/>
              </a:rPr>
              <a:t>Even where a Bank lacks e-facility, arrangement to be made for depositing fees off-line in the Bank;</a:t>
            </a:r>
          </a:p>
          <a:p>
            <a:pPr algn="just"/>
            <a:r>
              <a:rPr lang="en-US" sz="3600" b="1" dirty="0" smtClean="0">
                <a:solidFill>
                  <a:srgbClr val="FF0000"/>
                </a:solidFill>
                <a:cs typeface="Aharoni" pitchFamily="2" charset="-79"/>
              </a:rPr>
              <a:t>Fees should not be accepted on the Campus, as far as practicable;</a:t>
            </a:r>
          </a:p>
          <a:p>
            <a:endParaRPr lang="en-IN" sz="3600" dirty="0"/>
          </a:p>
        </p:txBody>
      </p:sp>
      <p:sp>
        <p:nvSpPr>
          <p:cNvPr id="4" name="Date Placeholder 3"/>
          <p:cNvSpPr>
            <a:spLocks noGrp="1"/>
          </p:cNvSpPr>
          <p:nvPr>
            <p:ph type="dt" sz="half" idx="10"/>
          </p:nvPr>
        </p:nvSpPr>
        <p:spPr/>
        <p:txBody>
          <a:bodyPr/>
          <a:lstStyle/>
          <a:p>
            <a:fld id="{9953B1FB-34A9-4A65-97CF-E89C6F99A4EC}"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7</a:t>
            </a:fld>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0"/>
            <a:ext cx="8715436" cy="6858000"/>
          </a:xfrm>
        </p:spPr>
        <p:txBody>
          <a:bodyPr>
            <a:noAutofit/>
          </a:bodyPr>
          <a:lstStyle/>
          <a:p>
            <a:r>
              <a:rPr lang="en-IN" sz="3600" b="1" dirty="0" smtClean="0">
                <a:solidFill>
                  <a:srgbClr val="FF0000"/>
                </a:solidFill>
                <a:latin typeface="+mj-lt"/>
              </a:rPr>
              <a:t>Every College / university will provide following information within 15</a:t>
            </a:r>
            <a:r>
              <a:rPr lang="en-IN" sz="3600" b="1" baseline="30000" dirty="0" smtClean="0">
                <a:solidFill>
                  <a:srgbClr val="FF0000"/>
                </a:solidFill>
                <a:latin typeface="+mj-lt"/>
              </a:rPr>
              <a:t>th</a:t>
            </a:r>
            <a:r>
              <a:rPr lang="en-IN" sz="3600" b="1" dirty="0" smtClean="0">
                <a:solidFill>
                  <a:srgbClr val="FF0000"/>
                </a:solidFill>
                <a:latin typeface="+mj-lt"/>
              </a:rPr>
              <a:t> May, 2015 to the Education Directorate / Department.</a:t>
            </a:r>
          </a:p>
          <a:p>
            <a:pPr>
              <a:buFont typeface="Wingdings" pitchFamily="2" charset="2"/>
              <a:buChar char="ü"/>
            </a:pPr>
            <a:r>
              <a:rPr lang="en-IN" sz="3600" b="1" dirty="0" smtClean="0">
                <a:latin typeface="+mj-lt"/>
              </a:rPr>
              <a:t>Details of website of college/ university;</a:t>
            </a:r>
          </a:p>
          <a:p>
            <a:pPr>
              <a:buFont typeface="Wingdings" pitchFamily="2" charset="2"/>
              <a:buChar char="ü"/>
            </a:pPr>
            <a:r>
              <a:rPr lang="en-IN" sz="3600" b="1" dirty="0" smtClean="0">
                <a:latin typeface="+mj-lt"/>
              </a:rPr>
              <a:t>E-mail address of college/ university;</a:t>
            </a:r>
          </a:p>
          <a:p>
            <a:pPr>
              <a:buFont typeface="Wingdings" pitchFamily="2" charset="2"/>
              <a:buChar char="ü"/>
            </a:pPr>
            <a:r>
              <a:rPr lang="en-IN" sz="3600" b="1" dirty="0" smtClean="0">
                <a:solidFill>
                  <a:srgbClr val="0070C0"/>
                </a:solidFill>
                <a:latin typeface="+mj-lt"/>
              </a:rPr>
              <a:t>Details of seats in prescribed format – </a:t>
            </a:r>
          </a:p>
          <a:p>
            <a:pPr>
              <a:buNone/>
            </a:pPr>
            <a:r>
              <a:rPr lang="en-IN" sz="3600" b="1" dirty="0" smtClean="0">
                <a:solidFill>
                  <a:srgbClr val="0070C0"/>
                </a:solidFill>
                <a:latin typeface="+mj-lt"/>
              </a:rPr>
              <a:t> (</a:t>
            </a:r>
            <a:r>
              <a:rPr lang="en-IN" sz="3600" b="1" dirty="0" err="1" smtClean="0">
                <a:solidFill>
                  <a:srgbClr val="0070C0"/>
                </a:solidFill>
                <a:latin typeface="+mj-lt"/>
              </a:rPr>
              <a:t>i</a:t>
            </a:r>
            <a:r>
              <a:rPr lang="en-IN" sz="3600" b="1" dirty="0" smtClean="0">
                <a:solidFill>
                  <a:srgbClr val="0070C0"/>
                </a:solidFill>
                <a:latin typeface="+mj-lt"/>
              </a:rPr>
              <a:t>) course wise &amp; category wise</a:t>
            </a:r>
          </a:p>
          <a:p>
            <a:pPr>
              <a:buNone/>
            </a:pPr>
            <a:r>
              <a:rPr lang="en-IN" sz="3600" b="1" dirty="0" smtClean="0">
                <a:solidFill>
                  <a:srgbClr val="0070C0"/>
                </a:solidFill>
                <a:latin typeface="+mj-lt"/>
              </a:rPr>
              <a:t> (ii) subject wise &amp; category wise</a:t>
            </a:r>
          </a:p>
          <a:p>
            <a:pPr>
              <a:buNone/>
            </a:pPr>
            <a:r>
              <a:rPr lang="en-IN" sz="3600" b="1" dirty="0" smtClean="0">
                <a:solidFill>
                  <a:srgbClr val="0070C0"/>
                </a:solidFill>
                <a:latin typeface="+mj-lt"/>
              </a:rPr>
              <a:t> (iii) academic facilities</a:t>
            </a:r>
          </a:p>
          <a:p>
            <a:pPr>
              <a:buNone/>
            </a:pPr>
            <a:r>
              <a:rPr lang="en-IN" sz="3600" b="1" dirty="0" smtClean="0">
                <a:latin typeface="+mj-lt"/>
              </a:rPr>
              <a:t> </a:t>
            </a:r>
          </a:p>
        </p:txBody>
      </p:sp>
      <p:sp>
        <p:nvSpPr>
          <p:cNvPr id="4" name="Date Placeholder 3"/>
          <p:cNvSpPr>
            <a:spLocks noGrp="1"/>
          </p:cNvSpPr>
          <p:nvPr>
            <p:ph type="dt" sz="half" idx="10"/>
          </p:nvPr>
        </p:nvSpPr>
        <p:spPr/>
        <p:txBody>
          <a:bodyPr/>
          <a:lstStyle/>
          <a:p>
            <a:fld id="{4E3B1927-1362-441F-9E84-29239C823FB3}"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8</a:t>
            </a:fld>
            <a:endParaRPr lang="en-IN"/>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endParaRPr lang="en-IN" b="1" dirty="0" smtClean="0"/>
          </a:p>
          <a:p>
            <a:pPr>
              <a:buNone/>
            </a:pPr>
            <a:r>
              <a:rPr lang="en-IN" sz="3600" b="1" dirty="0" smtClean="0">
                <a:solidFill>
                  <a:srgbClr val="0070C0"/>
                </a:solidFill>
              </a:rPr>
              <a:t>(iv) hostel &amp; other infrastructural facilities</a:t>
            </a:r>
          </a:p>
          <a:p>
            <a:pPr>
              <a:buFont typeface="Wingdings" pitchFamily="2" charset="2"/>
              <a:buChar char="ü"/>
            </a:pPr>
            <a:r>
              <a:rPr lang="en-IN" sz="3600" b="1" dirty="0" smtClean="0"/>
              <a:t>On-line Registration fees fixed for on-line admission;</a:t>
            </a:r>
          </a:p>
          <a:p>
            <a:pPr>
              <a:buFont typeface="Wingdings" pitchFamily="2" charset="2"/>
              <a:buChar char="ü"/>
            </a:pPr>
            <a:r>
              <a:rPr lang="en-IN" sz="3600" b="1" dirty="0" smtClean="0"/>
              <a:t>Preparedness so as to start admission schedule within 7 days of the date of publication of H.S. / B.A. /B.Sc./ B. Com. Result;</a:t>
            </a:r>
          </a:p>
          <a:p>
            <a:pPr>
              <a:buFont typeface="Wingdings" pitchFamily="2" charset="2"/>
              <a:buChar char="ü"/>
            </a:pPr>
            <a:r>
              <a:rPr lang="en-IN" sz="3600" b="1" dirty="0" smtClean="0"/>
              <a:t>Name &amp; address with Code no. of the Bank for payment of fees by applicants;</a:t>
            </a:r>
          </a:p>
          <a:p>
            <a:pPr>
              <a:buNone/>
            </a:pPr>
            <a:endParaRPr lang="en-IN" b="1" dirty="0" smtClean="0"/>
          </a:p>
          <a:p>
            <a:pPr>
              <a:buFont typeface="Wingdings" pitchFamily="2" charset="2"/>
              <a:buChar char="ü"/>
            </a:pPr>
            <a:endParaRPr lang="en-IN" dirty="0"/>
          </a:p>
        </p:txBody>
      </p:sp>
      <p:sp>
        <p:nvSpPr>
          <p:cNvPr id="4" name="Date Placeholder 3"/>
          <p:cNvSpPr>
            <a:spLocks noGrp="1"/>
          </p:cNvSpPr>
          <p:nvPr>
            <p:ph type="dt" sz="half" idx="10"/>
          </p:nvPr>
        </p:nvSpPr>
        <p:spPr/>
        <p:txBody>
          <a:bodyPr/>
          <a:lstStyle/>
          <a:p>
            <a:fld id="{BB62A238-329D-40B7-9570-26F012D90037}" type="datetime1">
              <a:rPr lang="en-US" smtClean="0"/>
              <a:pPr/>
              <a:t>4/9/2015</a:t>
            </a:fld>
            <a:endParaRPr lang="en-IN"/>
          </a:p>
        </p:txBody>
      </p:sp>
      <p:sp>
        <p:nvSpPr>
          <p:cNvPr id="5" name="Slide Number Placeholder 4"/>
          <p:cNvSpPr>
            <a:spLocks noGrp="1"/>
          </p:cNvSpPr>
          <p:nvPr>
            <p:ph type="sldNum" sz="quarter" idx="12"/>
          </p:nvPr>
        </p:nvSpPr>
        <p:spPr/>
        <p:txBody>
          <a:bodyPr/>
          <a:lstStyle/>
          <a:p>
            <a:fld id="{630F88E2-E3AD-4EC2-BCB6-ECC7F1C08804}" type="slidenum">
              <a:rPr lang="en-IN" smtClean="0"/>
              <a:pPr/>
              <a:t>9</a:t>
            </a:fld>
            <a:endParaRPr lang="en-IN"/>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1026</TotalTime>
  <Words>3887</Words>
  <Application>Microsoft Office PowerPoint</Application>
  <PresentationFormat>On-screen Show (4:3)</PresentationFormat>
  <Paragraphs>574</Paragraphs>
  <Slides>51</Slides>
  <Notes>1</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Office Theme</vt:lpstr>
      <vt:lpstr>Welcome   Higher Education Department’s  Review Meeting     9th April, 2015  Derozio Hall  Presidency University</vt:lpstr>
      <vt:lpstr>Preparedness for on-line admissions for Academic Year 2015-16</vt:lpstr>
      <vt:lpstr>Slide 3</vt:lpstr>
      <vt:lpstr>Slide 4</vt:lpstr>
      <vt:lpstr>Slide 5</vt:lpstr>
      <vt:lpstr>Slide 6</vt:lpstr>
      <vt:lpstr>Slide 7</vt:lpstr>
      <vt:lpstr>Slide 8</vt:lpstr>
      <vt:lpstr>Slide 9</vt:lpstr>
      <vt:lpstr>Slide 10</vt:lpstr>
      <vt:lpstr>Slide 11</vt:lpstr>
      <vt:lpstr>Slide 12</vt:lpstr>
      <vt:lpstr>HELPLINE</vt:lpstr>
      <vt:lpstr>Admission into B.Ed /B.P.Ed/ M.Ed/ M.P.Ed colleges /courses for the Academic Year 2015-16</vt:lpstr>
      <vt:lpstr>Slide 15</vt:lpstr>
      <vt:lpstr>Slide 16</vt:lpstr>
      <vt:lpstr>Slide 17</vt:lpstr>
      <vt:lpstr>Slide 18</vt:lpstr>
      <vt:lpstr>Slide 19</vt:lpstr>
      <vt:lpstr>Slide 20</vt:lpstr>
      <vt:lpstr>NAMES OF THE TEACHERS’ TRAINING INSTUTIONS ALREADY ALLOTTED FUND  during Financial year 2014-15 for additional built up /renovation/ book grant/ furniture grant etc. </vt:lpstr>
      <vt:lpstr>Slide 22</vt:lpstr>
      <vt:lpstr>Slide 23</vt:lpstr>
      <vt:lpstr>Slide 24</vt:lpstr>
      <vt:lpstr>Slide 25</vt:lpstr>
      <vt:lpstr>Slide 26</vt:lpstr>
      <vt:lpstr>Mandatory Assessment and Accreditation of Higher Educational Institutions under UGC Regulations, 2012</vt:lpstr>
      <vt:lpstr>Slide 28</vt:lpstr>
      <vt:lpstr>Slide 29</vt:lpstr>
      <vt:lpstr>Slide 30</vt:lpstr>
      <vt:lpstr>Fund provision under RUSA</vt:lpstr>
      <vt:lpstr>Names  of 59 Accredited Colleges qualified for RUSA Grant</vt:lpstr>
      <vt:lpstr>Slide 33</vt:lpstr>
      <vt:lpstr>Slide 34</vt:lpstr>
      <vt:lpstr>Slide 35</vt:lpstr>
      <vt:lpstr>Financial norms of College Grant </vt:lpstr>
      <vt:lpstr>Slide 37</vt:lpstr>
      <vt:lpstr>NEW PROPOSALS FOR FINANCIAL GRANT FOR CONSTRUCTION OF BUILDING AND OTHER CIVIL INFRASTRUCTURE FOR  F.Y. 2015-16</vt:lpstr>
      <vt:lpstr>Slide 39</vt:lpstr>
      <vt:lpstr>Recommendation of West Bengal College Service Commission</vt:lpstr>
      <vt:lpstr>WBCSC’s Recommendations  for the Post of Principal</vt:lpstr>
      <vt:lpstr>Slide 42</vt:lpstr>
      <vt:lpstr>Slide 43</vt:lpstr>
      <vt:lpstr>Further Clarification on COSA by the Finance Deptt vide No.2588-F(y) dt 24.03.2015</vt:lpstr>
      <vt:lpstr>Slide 45</vt:lpstr>
      <vt:lpstr>Slide 46</vt:lpstr>
      <vt:lpstr>Slide 47</vt:lpstr>
      <vt:lpstr>Slide 48</vt:lpstr>
      <vt:lpstr>Slide 49</vt:lpstr>
      <vt:lpstr>Slide 50</vt:lpstr>
      <vt:lpstr>Slide 51</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review meeting of Higher Education Deptt on 9th April, 2015 at Presidency University</dc:title>
  <dc:creator>HP</dc:creator>
  <cp:lastModifiedBy>HP</cp:lastModifiedBy>
  <cp:revision>150</cp:revision>
  <dcterms:created xsi:type="dcterms:W3CDTF">2015-04-02T09:24:46Z</dcterms:created>
  <dcterms:modified xsi:type="dcterms:W3CDTF">2015-04-09T11:33:32Z</dcterms:modified>
</cp:coreProperties>
</file>