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72" r:id="rId2"/>
    <p:sldId id="257" r:id="rId3"/>
    <p:sldId id="269" r:id="rId4"/>
    <p:sldId id="270" r:id="rId5"/>
    <p:sldId id="271" r:id="rId6"/>
    <p:sldId id="275" r:id="rId7"/>
    <p:sldId id="277" r:id="rId8"/>
    <p:sldId id="258" r:id="rId9"/>
    <p:sldId id="273" r:id="rId10"/>
    <p:sldId id="274" r:id="rId11"/>
    <p:sldId id="259" r:id="rId12"/>
    <p:sldId id="260" r:id="rId13"/>
    <p:sldId id="276" r:id="rId14"/>
    <p:sldId id="262" r:id="rId15"/>
    <p:sldId id="263" r:id="rId16"/>
    <p:sldId id="267" r:id="rId17"/>
    <p:sldId id="264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A1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502" autoAdjust="0"/>
  </p:normalViewPr>
  <p:slideViewPr>
    <p:cSldViewPr>
      <p:cViewPr varScale="1">
        <p:scale>
          <a:sx n="43" d="100"/>
          <a:sy n="4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4CDF4-BDB5-4299-8335-3D11C70329E8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9C0DF-3EAF-4369-BEBE-5B8A8D0F0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9C0DF-3EAF-4369-BEBE-5B8A8D0F030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9C0DF-3EAF-4369-BEBE-5B8A8D0F030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FF03-BE74-43BD-B2E8-F7F56056400F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A4FC-8531-4DDD-9661-8A9A01D6DD3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52B-7301-4AAC-A16A-82FFFEFFA646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581F-E818-490B-AB03-63107C46F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A996-A715-4FAC-92D6-9E1D05C0C19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E78-89B7-433D-9ED4-D691E1C31F4A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2F3C-2B1F-4205-A6E7-A3C4E8D7D53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E89D-DB2D-4976-8F9F-04AC6B5BC16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C9B2-B49E-4833-8007-6671F432A43B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9DE5-0B69-4E7A-AAED-8579FAB078CC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666A-C265-4189-B129-0D325613549B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61BF-42A5-48DB-AF94-D18358BFE1F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341D-0981-46B9-8794-4D854A582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gherednwb.n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2914651"/>
          </a:xfrm>
          <a:effectLst>
            <a:glow rad="101600">
              <a:srgbClr val="FFFF00">
                <a:alpha val="6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STEPS FOR FILLING UP THE NET VACANT POSTS OF ASSISSTANT PROFESSORS AND   LIBRARIANS THROUGH WBCSC / WBPSC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Department of Higher Education ,</a:t>
            </a:r>
          </a:p>
          <a:p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Government of West Bengal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Address   &amp;  Telephone No. of WBCSC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West Bengal College Service Commission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Purta</a:t>
            </a:r>
            <a:r>
              <a:rPr lang="en-US" dirty="0" smtClean="0"/>
              <a:t> </a:t>
            </a:r>
            <a:r>
              <a:rPr lang="en-US" dirty="0" err="1" smtClean="0"/>
              <a:t>Bhaban</a:t>
            </a:r>
            <a:r>
              <a:rPr lang="en-US" dirty="0" smtClean="0"/>
              <a:t>, DF Block(3</a:t>
            </a:r>
            <a:r>
              <a:rPr lang="en-US" baseline="30000" dirty="0" smtClean="0"/>
              <a:t>RD</a:t>
            </a:r>
            <a:r>
              <a:rPr lang="en-US" dirty="0" smtClean="0"/>
              <a:t> FLOOR)</a:t>
            </a:r>
          </a:p>
          <a:p>
            <a:pPr>
              <a:buNone/>
            </a:pPr>
            <a:r>
              <a:rPr lang="en-US" dirty="0" smtClean="0"/>
              <a:t>                Salt Lake City, Kolkata-700091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Phone No. </a:t>
            </a:r>
            <a:r>
              <a:rPr lang="en-US" dirty="0" err="1" smtClean="0"/>
              <a:t>Asst.Sec</a:t>
            </a:r>
            <a:r>
              <a:rPr lang="en-US" dirty="0" smtClean="0"/>
              <a:t> / General Office:</a:t>
            </a:r>
          </a:p>
          <a:p>
            <a:pPr>
              <a:buNone/>
            </a:pPr>
            <a:r>
              <a:rPr lang="en-US" dirty="0" smtClean="0"/>
              <a:t>             (033)2334-6675. Fax: (033)2334-2800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EBB-F349-4D5F-A4CD-F5DD746D541B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blipFill>
            <a:blip r:embed="rId2"/>
            <a:tile tx="0" ty="0" sx="100000" sy="100000" flip="none" algn="tl"/>
          </a:blipFill>
          <a:ln w="76200">
            <a:solidFill>
              <a:srgbClr val="002060"/>
            </a:solidFill>
          </a:ln>
          <a:effectLst/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% of Reservation As per the State Govt. Rules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9163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           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a) SC – 22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% (including </a:t>
            </a:r>
            <a:r>
              <a:rPr lang="en-US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PwD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3%)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b) ST – 6% 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( Do)</a:t>
            </a:r>
            <a:endParaRPr lang="en-US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           c) OBC-A – 10%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(Do)</a:t>
            </a:r>
            <a:endParaRPr lang="en-US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            d) OBC-B – 7%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(Do)</a:t>
            </a:r>
            <a:endParaRPr lang="en-US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2ADF-8BE2-4CD6-9938-D75C72145931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Register of Appointment for Aided colleges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/>
            <a:r>
              <a:rPr lang="en-US" sz="11200" b="1" dirty="0" smtClean="0"/>
              <a:t>Register </a:t>
            </a:r>
            <a:r>
              <a:rPr lang="en-US" sz="11200" b="1" dirty="0"/>
              <a:t>of </a:t>
            </a:r>
            <a:r>
              <a:rPr lang="en-US" sz="11200" b="1" dirty="0" smtClean="0"/>
              <a:t>Appointment (ROA) </a:t>
            </a:r>
            <a:r>
              <a:rPr lang="en-US" sz="11200" b="1" dirty="0"/>
              <a:t>for each category of posts is maintained separately for direct </a:t>
            </a:r>
            <a:r>
              <a:rPr lang="en-US" sz="11200" b="1" dirty="0" smtClean="0"/>
              <a:t>appointments; </a:t>
            </a:r>
          </a:p>
          <a:p>
            <a:pPr lvl="0"/>
            <a:r>
              <a:rPr lang="en-US" sz="11200" b="1" dirty="0" smtClean="0"/>
              <a:t>Register </a:t>
            </a:r>
            <a:r>
              <a:rPr lang="en-US" sz="11200" b="1" dirty="0"/>
              <a:t>for direct </a:t>
            </a:r>
            <a:r>
              <a:rPr lang="en-US" sz="11200" b="1" dirty="0" smtClean="0"/>
              <a:t>appointment </a:t>
            </a:r>
            <a:r>
              <a:rPr lang="en-US" sz="11200" b="1" dirty="0"/>
              <a:t>is maintained as per 100-Point </a:t>
            </a:r>
            <a:r>
              <a:rPr lang="en-US" sz="11200" b="1" dirty="0" smtClean="0"/>
              <a:t>Roster;</a:t>
            </a:r>
            <a:endParaRPr lang="en-US" sz="11200" b="1" dirty="0"/>
          </a:p>
          <a:p>
            <a:r>
              <a:rPr lang="en-US" sz="11200" b="1" dirty="0"/>
              <a:t>In case of </a:t>
            </a:r>
            <a:r>
              <a:rPr lang="en-US" sz="11200" b="1" i="1" dirty="0">
                <a:solidFill>
                  <a:srgbClr val="FF0000"/>
                </a:solidFill>
              </a:rPr>
              <a:t>violation of reservation </a:t>
            </a:r>
            <a:r>
              <a:rPr lang="en-US" sz="11200" b="1" dirty="0"/>
              <a:t>norms, </a:t>
            </a:r>
            <a:r>
              <a:rPr lang="en-US" sz="11200" b="1" dirty="0" smtClean="0"/>
              <a:t>it may be regularized </a:t>
            </a:r>
            <a:r>
              <a:rPr lang="en-US" sz="11200" b="1" dirty="0"/>
              <a:t>by carrying forward the reserved vacancies so violated to existing unreserved </a:t>
            </a:r>
            <a:r>
              <a:rPr lang="en-US" sz="11200" b="1" dirty="0" smtClean="0"/>
              <a:t>vacancies &amp; also future vacancies; </a:t>
            </a:r>
          </a:p>
          <a:p>
            <a:pPr>
              <a:buNone/>
            </a:pPr>
            <a:r>
              <a:rPr lang="en-US" sz="5900" dirty="0"/>
              <a:t> </a:t>
            </a:r>
          </a:p>
          <a:p>
            <a:r>
              <a:rPr lang="en-US" sz="11200" b="1" dirty="0"/>
              <a:t>There are provisions </a:t>
            </a:r>
            <a:r>
              <a:rPr lang="en-US" sz="11200" b="1" i="1" dirty="0"/>
              <a:t>for </a:t>
            </a:r>
            <a:r>
              <a:rPr lang="en-US" sz="11200" b="1" i="1" dirty="0">
                <a:solidFill>
                  <a:srgbClr val="FF0000"/>
                </a:solidFill>
              </a:rPr>
              <a:t>de-reservation</a:t>
            </a:r>
            <a:r>
              <a:rPr lang="en-US" sz="11200" b="1" i="1" dirty="0"/>
              <a:t> </a:t>
            </a:r>
            <a:r>
              <a:rPr lang="en-US" sz="11200" b="1" dirty="0"/>
              <a:t>in case of non-availability of qualified reserved category of </a:t>
            </a:r>
            <a:r>
              <a:rPr lang="en-US" sz="11200" b="1" dirty="0" smtClean="0"/>
              <a:t>candidates;</a:t>
            </a:r>
            <a:r>
              <a:rPr lang="en-US" sz="11200" b="1" dirty="0"/>
              <a:t>  </a:t>
            </a:r>
            <a:endParaRPr lang="en-US" sz="11200" b="1" dirty="0" smtClean="0"/>
          </a:p>
          <a:p>
            <a:r>
              <a:rPr lang="en-US" sz="11200" b="1" dirty="0" smtClean="0"/>
              <a:t>Such </a:t>
            </a:r>
            <a:r>
              <a:rPr lang="en-US" sz="11200" b="1" dirty="0"/>
              <a:t>de-reservation is allowed only by carrying forward the reserved vacancies to existing unreserved </a:t>
            </a:r>
            <a:r>
              <a:rPr lang="en-US" sz="11200" b="1" dirty="0" smtClean="0"/>
              <a:t>vacancies </a:t>
            </a:r>
            <a:r>
              <a:rPr lang="en-US" sz="11200" b="1" dirty="0" smtClean="0">
                <a:solidFill>
                  <a:srgbClr val="FF0000"/>
                </a:solidFill>
              </a:rPr>
              <a:t>with the approval of BCW Deptt. </a:t>
            </a:r>
            <a:endParaRPr lang="en-US" sz="112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1200" dirty="0"/>
              <a:t> </a:t>
            </a:r>
          </a:p>
          <a:p>
            <a:pPr>
              <a:buNone/>
            </a:pPr>
            <a:r>
              <a:rPr lang="en-US" sz="11200" dirty="0"/>
              <a:t> </a:t>
            </a:r>
          </a:p>
          <a:p>
            <a:endParaRPr lang="en-US" sz="4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EA74-A1E0-43F6-A7E2-90C96DA56C0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70C0"/>
                </a:solidFill>
              </a:rPr>
              <a:t>Register of Appointment for Govt. Colleges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 smtClean="0"/>
              <a:t>In case of Government Colleges, Register of Appointment (ROA) is maintained centrally at the Higher Education Department for the posts of  Principals, Assistant Professors  and Librarians separately for each category;</a:t>
            </a:r>
          </a:p>
          <a:p>
            <a:pPr>
              <a:buNone/>
            </a:pPr>
            <a:endParaRPr lang="en-IN" b="1" dirty="0" smtClean="0"/>
          </a:p>
          <a:p>
            <a:r>
              <a:rPr lang="en-IN" b="1" dirty="0" smtClean="0"/>
              <a:t>College specific ROA need not be maintained.</a:t>
            </a:r>
            <a:endParaRPr lang="en-I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581F-E818-490B-AB03-63107C46F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Future Program for Joint Camp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en-US" b="1" dirty="0" smtClean="0"/>
              <a:t>A JOINT CAMP is to be arranged under </a:t>
            </a:r>
            <a:r>
              <a:rPr lang="en-US" b="1" dirty="0"/>
              <a:t>one roof as early as possible in presence of the Signatory Officers and </a:t>
            </a:r>
            <a:r>
              <a:rPr lang="en-US" b="1" dirty="0" smtClean="0"/>
              <a:t>officials </a:t>
            </a:r>
            <a:r>
              <a:rPr lang="en-US" b="1" dirty="0"/>
              <a:t>from BCW Dept</a:t>
            </a:r>
            <a:r>
              <a:rPr lang="en-US" b="1" dirty="0" smtClean="0"/>
              <a:t>., </a:t>
            </a:r>
            <a:r>
              <a:rPr lang="en-US" b="1" dirty="0"/>
              <a:t>Principal /TIC/ Administrator of the </a:t>
            </a:r>
            <a:r>
              <a:rPr lang="en-US" b="1" dirty="0" err="1"/>
              <a:t>Govt.aided</a:t>
            </a:r>
            <a:r>
              <a:rPr lang="en-US" b="1" dirty="0"/>
              <a:t> Colleges and officers </a:t>
            </a:r>
            <a:r>
              <a:rPr lang="en-US" b="1" dirty="0" smtClean="0"/>
              <a:t>from Education Directorate; </a:t>
            </a:r>
            <a:endParaRPr lang="en-US" dirty="0"/>
          </a:p>
          <a:p>
            <a:pPr lvl="0"/>
            <a:r>
              <a:rPr lang="en-US" b="1" dirty="0"/>
              <a:t>The schedule  for attending the camp will be notified in the Higher Education website  </a:t>
            </a:r>
            <a:r>
              <a:rPr lang="en-US" b="1" i="1" dirty="0"/>
              <a:t>(</a:t>
            </a:r>
            <a:r>
              <a:rPr lang="en-US" b="1" i="1" u="sng" dirty="0">
                <a:hlinkClick r:id="rId2"/>
              </a:rPr>
              <a:t>www.higherednwb.net</a:t>
            </a:r>
            <a:r>
              <a:rPr lang="en-US" b="1" i="1" dirty="0"/>
              <a:t>) </a:t>
            </a:r>
            <a:r>
              <a:rPr lang="en-US" b="1" dirty="0"/>
              <a:t>very soon</a:t>
            </a:r>
            <a:endParaRPr lang="en-US" dirty="0"/>
          </a:p>
          <a:p>
            <a:pPr lvl="0"/>
            <a:r>
              <a:rPr lang="en-US" b="1" dirty="0"/>
              <a:t> In this camp college authority will get chance to authenticate their ROA properly </a:t>
            </a:r>
            <a:r>
              <a:rPr lang="en-US" b="1" dirty="0" smtClean="0"/>
              <a:t>or  to rectify  the </a:t>
            </a:r>
            <a:r>
              <a:rPr lang="en-US" b="1" dirty="0"/>
              <a:t>wrongly registered vacant </a:t>
            </a:r>
            <a:r>
              <a:rPr lang="en-US" b="1" dirty="0" smtClean="0"/>
              <a:t>posts;</a:t>
            </a:r>
            <a:endParaRPr lang="en-US" dirty="0"/>
          </a:p>
          <a:p>
            <a:pPr lvl="0"/>
            <a:r>
              <a:rPr lang="en-US" b="1" dirty="0"/>
              <a:t>College authority </a:t>
            </a:r>
            <a:r>
              <a:rPr lang="en-US" b="1" dirty="0" smtClean="0"/>
              <a:t> will produce </a:t>
            </a:r>
            <a:r>
              <a:rPr lang="en-US" b="1" dirty="0"/>
              <a:t>the G.O of the sanctioned vacant post at the time of </a:t>
            </a:r>
            <a:r>
              <a:rPr lang="en-US" b="1" dirty="0" smtClean="0"/>
              <a:t>authentication;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D4A6-BB85-481E-BB98-41F06049C0F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 fontScale="40000" lnSpcReduction="20000"/>
          </a:bodyPr>
          <a:lstStyle/>
          <a:p>
            <a:pPr lvl="0"/>
            <a:endParaRPr lang="en-US" sz="8000" b="1" dirty="0" smtClean="0"/>
          </a:p>
          <a:p>
            <a:pPr lvl="0"/>
            <a:r>
              <a:rPr lang="en-US" sz="8000" b="1" dirty="0" smtClean="0"/>
              <a:t>In case of vacancy due to resignation, College </a:t>
            </a:r>
            <a:r>
              <a:rPr lang="en-US" sz="8000" b="1" dirty="0"/>
              <a:t>authority  should take initiative to </a:t>
            </a:r>
            <a:r>
              <a:rPr lang="en-US" sz="8000" b="1" dirty="0" smtClean="0"/>
              <a:t>get it approved by the G.B.;</a:t>
            </a:r>
            <a:endParaRPr lang="en-US" sz="8000" dirty="0"/>
          </a:p>
          <a:p>
            <a:pPr lvl="0"/>
            <a:r>
              <a:rPr lang="en-US" sz="8000" b="1" dirty="0"/>
              <a:t>After proper acceptance by </a:t>
            </a:r>
            <a:r>
              <a:rPr lang="en-US" sz="8000" b="1" dirty="0" smtClean="0"/>
              <a:t>G.B. </a:t>
            </a:r>
            <a:r>
              <a:rPr lang="en-US" sz="8000" b="1" dirty="0"/>
              <a:t>of the concerned college, the post will be treated as vacant and the post will be placed at the end of the Roster </a:t>
            </a:r>
            <a:r>
              <a:rPr lang="en-US" sz="8000" b="1" dirty="0" smtClean="0"/>
              <a:t>Position;</a:t>
            </a:r>
            <a:endParaRPr lang="en-US" sz="8000" dirty="0"/>
          </a:p>
          <a:p>
            <a:pPr lvl="0"/>
            <a:r>
              <a:rPr lang="en-US" sz="8000" b="1" dirty="0"/>
              <a:t>In any </a:t>
            </a:r>
            <a:r>
              <a:rPr lang="en-US" sz="8000" b="1" dirty="0" smtClean="0"/>
              <a:t>sanctioned </a:t>
            </a:r>
            <a:r>
              <a:rPr lang="en-US" sz="8000" b="1" dirty="0"/>
              <a:t>post where any teacher had left the college on </a:t>
            </a:r>
            <a:r>
              <a:rPr lang="en-US" sz="8000" b="1" dirty="0" smtClean="0"/>
              <a:t>lien, it cannot </a:t>
            </a:r>
            <a:r>
              <a:rPr lang="en-US" sz="8000" b="1" dirty="0"/>
              <a:t>be treated as </a:t>
            </a:r>
            <a:r>
              <a:rPr lang="en-US" sz="8000" b="1" dirty="0" smtClean="0"/>
              <a:t>vacant; </a:t>
            </a:r>
          </a:p>
          <a:p>
            <a:pPr lvl="0"/>
            <a:r>
              <a:rPr lang="en-US" sz="8000" b="1" dirty="0" smtClean="0"/>
              <a:t>So </a:t>
            </a:r>
            <a:r>
              <a:rPr lang="en-US" sz="8000" b="1" dirty="0"/>
              <a:t>these posts cannot be filled up by the College authority and does not require any authentication of ROA by BCW </a:t>
            </a:r>
            <a:r>
              <a:rPr lang="en-US" sz="8000" b="1" dirty="0" smtClean="0"/>
              <a:t>Dept. till the resignation of the said teacher is accepted by the G.B.;</a:t>
            </a:r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b="1" dirty="0"/>
          </a:p>
          <a:p>
            <a:pPr lvl="0"/>
            <a:endParaRPr lang="en-US" sz="8000" b="1" dirty="0" smtClean="0"/>
          </a:p>
          <a:p>
            <a:pPr lvl="0"/>
            <a:endParaRPr lang="en-US" sz="8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AB-6CD4-42EE-B099-51AB826500B6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00B050">
              <a:alpha val="49000"/>
            </a:srgbClr>
          </a:solidFill>
        </p:spPr>
        <p:txBody>
          <a:bodyPr>
            <a:normAutofit fontScale="90000"/>
          </a:bodyPr>
          <a:lstStyle/>
          <a:p>
            <a:pPr lvl="0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Following documents to be produced </a:t>
            </a:r>
            <a:r>
              <a:rPr lang="en-US" b="1" dirty="0" smtClean="0"/>
              <a:t>at the JOINT CAMP: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solidFill>
            <a:schemeClr val="bg2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en-US" dirty="0" smtClean="0"/>
          </a:p>
          <a:p>
            <a:r>
              <a:rPr lang="en-US" b="1" dirty="0" smtClean="0"/>
              <a:t> original Register Of Appointment (ROA)</a:t>
            </a:r>
          </a:p>
          <a:p>
            <a:r>
              <a:rPr lang="en-US" b="1" dirty="0" smtClean="0"/>
              <a:t> original G.B resolution book</a:t>
            </a:r>
            <a:endParaRPr lang="en-US" dirty="0" smtClean="0"/>
          </a:p>
          <a:p>
            <a:r>
              <a:rPr lang="en-US" b="1" dirty="0" smtClean="0"/>
              <a:t> post creation/ sanctioning memos issued by the </a:t>
            </a:r>
            <a:r>
              <a:rPr lang="en-US" b="1" dirty="0" err="1" smtClean="0"/>
              <a:t>H.E.Dept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> updated approval memo of PTT and CWTT</a:t>
            </a:r>
            <a:endParaRPr lang="en-US" dirty="0" smtClean="0"/>
          </a:p>
          <a:p>
            <a:r>
              <a:rPr lang="en-US" b="1" dirty="0" smtClean="0"/>
              <a:t>resignation letter of any PTT/CWTT along with duly         accepted   G.B   resolution ( if any )</a:t>
            </a:r>
            <a:endParaRPr lang="en-US" dirty="0" smtClean="0"/>
          </a:p>
          <a:p>
            <a:r>
              <a:rPr lang="en-US" b="1" dirty="0" smtClean="0"/>
              <a:t>copy of the previous admissibility statement duly signed by the competent authority  </a:t>
            </a:r>
            <a:endParaRPr lang="en-US" dirty="0" smtClean="0"/>
          </a:p>
          <a:p>
            <a:pPr lvl="0"/>
            <a:r>
              <a:rPr lang="en-US" b="1" dirty="0" smtClean="0"/>
              <a:t>duly audited existing number of books in the library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AD5A8-39C2-4EAE-9A97-5BDB31C59E1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ADVISORY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b="1" dirty="0" smtClean="0"/>
              <a:t>College </a:t>
            </a:r>
            <a:r>
              <a:rPr lang="en-US" b="1" dirty="0"/>
              <a:t>authority is requested to submit the duly filled in </a:t>
            </a:r>
            <a:r>
              <a:rPr lang="en-US" b="1" dirty="0" smtClean="0"/>
              <a:t>FORMAT (uploaded on this </a:t>
            </a:r>
            <a:r>
              <a:rPr lang="en-US" b="1" dirty="0" err="1" smtClean="0"/>
              <a:t>Deptt’s</a:t>
            </a:r>
            <a:r>
              <a:rPr lang="en-US" b="1" dirty="0" smtClean="0"/>
              <a:t> website) containing </a:t>
            </a:r>
            <a:r>
              <a:rPr lang="en-US" b="1" dirty="0"/>
              <a:t>subject-wise sanctioned teaching posts and number of existing Govt. Approved PTTs, CWTTs and Full Time </a:t>
            </a:r>
            <a:r>
              <a:rPr lang="en-US" b="1" dirty="0" smtClean="0"/>
              <a:t>Teachers;</a:t>
            </a:r>
            <a:endParaRPr lang="en-US" dirty="0"/>
          </a:p>
          <a:p>
            <a:pPr lvl="0"/>
            <a:r>
              <a:rPr lang="en-US" b="1" dirty="0" smtClean="0"/>
              <a:t>The </a:t>
            </a:r>
            <a:r>
              <a:rPr lang="en-US" b="1" dirty="0"/>
              <a:t>posts without significant number of students </a:t>
            </a:r>
            <a:r>
              <a:rPr lang="en-US" b="1" dirty="0" smtClean="0"/>
              <a:t>for five consecutive years in a   </a:t>
            </a:r>
            <a:r>
              <a:rPr lang="en-US" b="1" dirty="0"/>
              <a:t>few colleges may be judiciously converted for the subjects where more sanctioned posts are needed to be </a:t>
            </a:r>
            <a:r>
              <a:rPr lang="en-US" b="1" dirty="0" smtClean="0"/>
              <a:t>created;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5D01-C2DB-4CA4-AC8F-8AE1776C381F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58213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 algn="ctr">
              <a:buNone/>
            </a:pPr>
            <a:r>
              <a:rPr lang="en-US" b="1" smtClean="0"/>
              <a:t>MISCELLANEOUS</a:t>
            </a:r>
          </a:p>
          <a:p>
            <a:pPr marL="514350" indent="-514350" algn="ctr">
              <a:buNone/>
            </a:pPr>
            <a:endParaRPr lang="en-US" b="1" smtClean="0"/>
          </a:p>
          <a:p>
            <a:pPr marL="514350" indent="-514350"/>
            <a:r>
              <a:rPr lang="en-US" b="1" dirty="0" smtClean="0"/>
              <a:t>All Plan and non Plan proposals for financial assistance should be submitted latest by 31 May 2015 to the </a:t>
            </a:r>
            <a:r>
              <a:rPr lang="en-US" b="1" dirty="0" err="1" smtClean="0"/>
              <a:t>H.E.Deptt</a:t>
            </a:r>
            <a:r>
              <a:rPr lang="en-US" b="1" dirty="0" smtClean="0"/>
              <a:t>;</a:t>
            </a:r>
          </a:p>
          <a:p>
            <a:pPr marL="514350" indent="-514350"/>
            <a:r>
              <a:rPr lang="en-US" b="1" dirty="0" smtClean="0"/>
              <a:t>Universities to monitor the progress in Mandatory Accreditation of Higher Education Institutions. UGC deadline 2017.</a:t>
            </a:r>
          </a:p>
          <a:p>
            <a:pPr marL="514350" indent="-514350"/>
            <a:r>
              <a:rPr lang="en-US" b="1" dirty="0" smtClean="0"/>
              <a:t>New Govt. Colleges will apply for affiliation before the academic session 2015-16: all Universities to please facilitate.</a:t>
            </a:r>
          </a:p>
          <a:p>
            <a:pPr algn="ctr">
              <a:buNone/>
            </a:pPr>
            <a:r>
              <a:rPr lang="en-IN" b="1" i="1" dirty="0" smtClean="0"/>
              <a:t>!! ALL THE BEST!!</a:t>
            </a:r>
            <a:endParaRPr lang="en-IN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581F-E818-490B-AB03-63107C46F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West Bengal College Service Commission </a:t>
            </a:r>
            <a:r>
              <a:rPr lang="en-US" dirty="0" smtClean="0"/>
              <a:t>will </a:t>
            </a:r>
            <a:r>
              <a:rPr lang="en-US" dirty="0"/>
              <a:t>publish </a:t>
            </a:r>
            <a:r>
              <a:rPr lang="en-US" dirty="0" smtClean="0"/>
              <a:t>Advertisement </a:t>
            </a:r>
            <a:r>
              <a:rPr lang="en-US" dirty="0"/>
              <a:t>inviting </a:t>
            </a:r>
            <a:r>
              <a:rPr lang="en-US" b="1" dirty="0" smtClean="0"/>
              <a:t>Requisition </a:t>
            </a:r>
            <a:r>
              <a:rPr lang="en-US" b="1" dirty="0"/>
              <a:t>in the prescribed Format along with necessary documents from </a:t>
            </a:r>
            <a:r>
              <a:rPr lang="en-US" b="1" dirty="0" smtClean="0"/>
              <a:t>all </a:t>
            </a:r>
            <a:r>
              <a:rPr lang="en-US" b="1" dirty="0" err="1"/>
              <a:t>Govt.aided</a:t>
            </a:r>
            <a:r>
              <a:rPr lang="en-US" b="1" dirty="0"/>
              <a:t> colleges against the vacancies for the post of Assistant Professors and Librarians created by way of—</a:t>
            </a:r>
            <a:endParaRPr lang="en-US" dirty="0"/>
          </a:p>
          <a:p>
            <a:pPr lvl="0"/>
            <a:r>
              <a:rPr lang="en-US" dirty="0"/>
              <a:t>Superannuation</a:t>
            </a:r>
          </a:p>
          <a:p>
            <a:pPr lvl="0"/>
            <a:r>
              <a:rPr lang="en-US" dirty="0"/>
              <a:t>Resignation </a:t>
            </a:r>
          </a:p>
          <a:p>
            <a:pPr lvl="0"/>
            <a:r>
              <a:rPr lang="en-US" dirty="0"/>
              <a:t>Death</a:t>
            </a:r>
          </a:p>
          <a:p>
            <a:pPr lvl="0"/>
            <a:r>
              <a:rPr lang="en-US" dirty="0"/>
              <a:t>Dismissal</a:t>
            </a:r>
          </a:p>
          <a:p>
            <a:pPr lvl="0"/>
            <a:r>
              <a:rPr lang="en-US" dirty="0"/>
              <a:t>Sanction  of  a new created post by the Higher Education Department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A19C-B5BD-40D2-9855-AC4219EC5BD7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153400" cy="868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/>
              <a:t>TOTAL GOVT. AND GOVT.-AIDED COLLEGES IN WEST BENGAL TILL 2014-15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1649"/>
          <a:ext cx="8153400" cy="5182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1961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Sl.No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District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Total Govt.-aided colleges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2014-15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Total Govt.-  Degree colleges 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2014-15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Number of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Phy.Edn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College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( G +GA)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General  Degree      College 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-Aided +Govt.+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college) 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Alipurduar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0+0=0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Bankura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Birbhum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0+0=0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Burdwan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1+0=1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Coochbehar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1+0=1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D.Dinajpur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Darjeeling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0+2=2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7BC6-1CDD-45D7-BB61-EBBFB26923F1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80997"/>
          <a:ext cx="8305800" cy="630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006600"/>
                <a:gridCol w="1384300"/>
                <a:gridCol w="1384300"/>
                <a:gridCol w="1384300"/>
                <a:gridCol w="1384300"/>
              </a:tblGrid>
              <a:tr h="9126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Sl.No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District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Govt.-aided colleges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  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Govt.-  Degree colleges 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 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Phy.Edn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College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 G +GA)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General  Degree      College 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-Aided +Govt.+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college) 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  <a:ea typeface="Times New Roman"/>
                          <a:cs typeface="Calibri"/>
                        </a:rPr>
                        <a:t>E.Medinipur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0+0=0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Hooghly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3+0=3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Howrah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Jalpaiguri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Kolkata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03+I=4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Malda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1+0=1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Murshidabad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N24pgs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2+5=7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Nadia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911D-33A3-4BE0-A0BB-4EEEBC9BD937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10600" cy="650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277"/>
                <a:gridCol w="1508225"/>
                <a:gridCol w="1508225"/>
                <a:gridCol w="1508225"/>
                <a:gridCol w="1508225"/>
                <a:gridCol w="1965423"/>
              </a:tblGrid>
              <a:tr h="19872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Sl.No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District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Govt.-aided colleges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  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Govt.-  Degree colleges 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 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Phy.Edn</a:t>
                      </a: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College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1276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 G +GA)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General  Degree      College 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-Aided +Govt.+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B.Ed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college) 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upto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2014-15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  <a:ea typeface="Times New Roman"/>
                          <a:cs typeface="Calibri"/>
                        </a:rPr>
                        <a:t>Purulia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S24pgs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0+0=0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U.Dinajpur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0+1=1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W.Midnapur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0+2=2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 (G)+17(GA)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rgbClr val="000000"/>
                          </a:solidFill>
                          <a:latin typeface="Brush Script MT"/>
                          <a:ea typeface="Times New Roman"/>
                          <a:cs typeface="Calibri"/>
                        </a:rPr>
                        <a:t>Total </a:t>
                      </a:r>
                      <a:endParaRPr lang="en-US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426</a:t>
                      </a:r>
                      <a:endParaRPr lang="en-US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28</a:t>
                      </a:r>
                      <a:endParaRPr lang="en-US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480*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(+ </a:t>
                      </a: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New Govt.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Colleges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will start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activities from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2015-16 Academic Session)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4F28-F6F5-4DBD-9DE5-25C2087F20F4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NEW GOVT.-AIDED GENERAL DEGREE COLLEGES  OPERATIONALISED FROM 2013-14 &amp; 14-15 A. Y.</a:t>
            </a:r>
            <a:br>
              <a:rPr lang="en-US" sz="3200" dirty="0" smtClean="0">
                <a:solidFill>
                  <a:srgbClr val="7030A0"/>
                </a:solidFill>
              </a:rPr>
            </a:b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419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Lilabati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Falakata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Jalpaiguri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Dhupguri</a:t>
            </a:r>
            <a:r>
              <a:rPr lang="en-US" b="1" dirty="0" smtClean="0">
                <a:solidFill>
                  <a:srgbClr val="002060"/>
                </a:solidFill>
              </a:rPr>
              <a:t> Girls’ College, </a:t>
            </a:r>
            <a:r>
              <a:rPr lang="en-US" b="1" dirty="0" err="1" smtClean="0">
                <a:solidFill>
                  <a:srgbClr val="002060"/>
                </a:solidFill>
              </a:rPr>
              <a:t>Dhupguri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Jalpaiguri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Siddhinath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Shyamsundarpur</a:t>
            </a:r>
            <a:r>
              <a:rPr lang="en-US" b="1" dirty="0" smtClean="0">
                <a:solidFill>
                  <a:srgbClr val="002060"/>
                </a:solidFill>
              </a:rPr>
              <a:t> Patna, </a:t>
            </a:r>
            <a:r>
              <a:rPr lang="en-US" b="1" dirty="0" err="1" smtClean="0">
                <a:solidFill>
                  <a:srgbClr val="7030A0"/>
                </a:solidFill>
              </a:rPr>
              <a:t>Purba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Medinipur</a:t>
            </a:r>
            <a:endParaRPr lang="en-US" b="1" dirty="0" smtClean="0">
              <a:solidFill>
                <a:srgbClr val="7030A0"/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Sitaram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</a:rPr>
              <a:t>Mahato</a:t>
            </a:r>
            <a:r>
              <a:rPr lang="en-US" b="1" dirty="0" smtClean="0">
                <a:solidFill>
                  <a:srgbClr val="002060"/>
                </a:solidFill>
              </a:rPr>
              <a:t> Memorial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Anandadeep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Purulia</a:t>
            </a:r>
            <a:endParaRPr lang="en-US" b="1" dirty="0" smtClean="0">
              <a:solidFill>
                <a:srgbClr val="00B050"/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Sibani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Mandal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Namkhana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smtClean="0">
                <a:solidFill>
                  <a:srgbClr val="0070C0"/>
                </a:solidFill>
              </a:rPr>
              <a:t>South 24 </a:t>
            </a:r>
            <a:r>
              <a:rPr lang="en-US" b="1" dirty="0" err="1" smtClean="0">
                <a:solidFill>
                  <a:srgbClr val="0070C0"/>
                </a:solidFill>
              </a:rPr>
              <a:t>Parganas</a:t>
            </a:r>
            <a:endParaRPr lang="en-US" b="1" dirty="0" smtClean="0">
              <a:solidFill>
                <a:srgbClr val="0070C0"/>
              </a:solidFill>
            </a:endParaRPr>
          </a:p>
          <a:p>
            <a:pPr lvl="0"/>
            <a:r>
              <a:rPr lang="en-US" b="1" dirty="0" smtClean="0">
                <a:solidFill>
                  <a:srgbClr val="002060"/>
                </a:solidFill>
              </a:rPr>
              <a:t>Chopra Kamala Paul </a:t>
            </a:r>
            <a:r>
              <a:rPr lang="en-US" b="1" dirty="0" err="1" smtClean="0">
                <a:solidFill>
                  <a:srgbClr val="002060"/>
                </a:solidFill>
              </a:rPr>
              <a:t>Smriti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Chopra,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Uttar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Dinajpur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Dasarathi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Hazra</a:t>
            </a:r>
            <a:r>
              <a:rPr lang="en-US" b="1" dirty="0" smtClean="0">
                <a:solidFill>
                  <a:srgbClr val="002060"/>
                </a:solidFill>
              </a:rPr>
              <a:t> Memorial College, </a:t>
            </a:r>
            <a:r>
              <a:rPr lang="en-US" b="1" dirty="0" err="1" smtClean="0">
                <a:solidFill>
                  <a:srgbClr val="002060"/>
                </a:solidFill>
              </a:rPr>
              <a:t>Bhatar</a:t>
            </a:r>
            <a:r>
              <a:rPr lang="en-US" b="1" dirty="0" smtClean="0">
                <a:solidFill>
                  <a:srgbClr val="002060"/>
                </a:solidFill>
              </a:rPr>
              <a:t>,   </a:t>
            </a:r>
            <a:r>
              <a:rPr lang="en-US" b="1" dirty="0" err="1" smtClean="0">
                <a:solidFill>
                  <a:srgbClr val="7030A0"/>
                </a:solidFill>
              </a:rPr>
              <a:t>Burdwan</a:t>
            </a:r>
            <a:endParaRPr lang="en-US" b="1" dirty="0" smtClean="0">
              <a:solidFill>
                <a:srgbClr val="7030A0"/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Acharya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Sukumar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Sen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Gotan</a:t>
            </a:r>
            <a:r>
              <a:rPr lang="en-US" b="1" dirty="0" smtClean="0">
                <a:solidFill>
                  <a:srgbClr val="002060"/>
                </a:solidFill>
              </a:rPr>
              <a:t>,    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Burdwan</a:t>
            </a:r>
            <a:endParaRPr lang="en-US" b="1" dirty="0" smtClean="0">
              <a:solidFill>
                <a:srgbClr val="7030A0"/>
              </a:solidFill>
            </a:endParaRPr>
          </a:p>
          <a:p>
            <a:pPr lvl="0"/>
            <a:r>
              <a:rPr lang="en-US" b="1" dirty="0" err="1" smtClean="0">
                <a:solidFill>
                  <a:srgbClr val="002060"/>
                </a:solidFill>
              </a:rPr>
              <a:t>Tehatta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Sadananda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Mahavidyalaya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</a:rPr>
              <a:t>Burdwan</a:t>
            </a:r>
            <a:endParaRPr lang="en-US" b="1" dirty="0" smtClean="0">
              <a:solidFill>
                <a:srgbClr val="7030A0"/>
              </a:solidFill>
            </a:endParaRPr>
          </a:p>
          <a:p>
            <a:pPr lvl="0"/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Manikchak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College,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Malda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(2014-15)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25A6-0648-4720-AA81-D5F97BC6B9B6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 </a:t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NEW GOVT.GENERAL DEGREE COLLEGES TO BE OPERATIONALISED FROM 2015-16 </a:t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 </a:t>
            </a:r>
            <a:br>
              <a:rPr lang="en-US" sz="2700" b="1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:,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3400" b="1" i="1" u="sng" dirty="0" smtClean="0"/>
              <a:t>Total No.   Of Colleges --------  20</a:t>
            </a:r>
            <a:endParaRPr lang="en-IN" sz="3400" b="1" i="1" u="sng" dirty="0" smtClean="0"/>
          </a:p>
          <a:p>
            <a:pPr lvl="0"/>
            <a:r>
              <a:rPr lang="en-US" sz="2000" b="1" dirty="0" smtClean="0"/>
              <a:t>West </a:t>
            </a:r>
            <a:r>
              <a:rPr lang="en-US" sz="2000" b="1" dirty="0" err="1" smtClean="0"/>
              <a:t>Midnapur</a:t>
            </a:r>
            <a:r>
              <a:rPr lang="en-US" sz="2000" b="1" dirty="0" smtClean="0"/>
              <a:t>           : </a:t>
            </a:r>
            <a:r>
              <a:rPr lang="en-US" sz="2000" b="1" dirty="0" err="1" smtClean="0"/>
              <a:t>Dantan</a:t>
            </a:r>
            <a:r>
              <a:rPr lang="en-US" sz="2000" b="1" dirty="0" smtClean="0"/>
              <a:t>-II, </a:t>
            </a:r>
            <a:r>
              <a:rPr lang="en-US" sz="2000" b="1" dirty="0" err="1" smtClean="0"/>
              <a:t>Mohanpur</a:t>
            </a:r>
            <a:r>
              <a:rPr lang="en-US" sz="2000" b="1" dirty="0" smtClean="0"/>
              <a:t>, Keshiary, </a:t>
            </a:r>
            <a:r>
              <a:rPr lang="en-US" sz="2000" b="1" dirty="0" err="1" smtClean="0"/>
              <a:t>Gopiballavpur</a:t>
            </a:r>
            <a:r>
              <a:rPr lang="en-US" sz="2000" b="1" dirty="0" smtClean="0"/>
              <a:t>-II,      </a:t>
            </a:r>
          </a:p>
          <a:p>
            <a:pPr lvl="0">
              <a:buNone/>
            </a:pPr>
            <a:r>
              <a:rPr lang="en-US" sz="2000" b="1" dirty="0" smtClean="0"/>
              <a:t>                                              </a:t>
            </a:r>
            <a:r>
              <a:rPr lang="en-US" sz="2000" b="1" dirty="0" err="1" smtClean="0"/>
              <a:t>Kharagpur</a:t>
            </a:r>
            <a:r>
              <a:rPr lang="en-US" sz="2000" b="1" dirty="0" smtClean="0"/>
              <a:t>-II 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East </a:t>
            </a:r>
            <a:r>
              <a:rPr lang="en-US" sz="2000" b="1" dirty="0" err="1" smtClean="0"/>
              <a:t>Midnapur</a:t>
            </a:r>
            <a:r>
              <a:rPr lang="en-US" sz="2000" b="1" dirty="0" smtClean="0"/>
              <a:t>             :  </a:t>
            </a:r>
            <a:r>
              <a:rPr lang="en-US" sz="2000" b="1" dirty="0" err="1" smtClean="0"/>
              <a:t>Nimtouri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Nadia                             : </a:t>
            </a:r>
            <a:r>
              <a:rPr lang="en-US" sz="2000" b="1" dirty="0" err="1" smtClean="0"/>
              <a:t>Nakashipara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Tehatta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Kaliganj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Chapra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Burdwan                        : </a:t>
            </a:r>
            <a:r>
              <a:rPr lang="en-US" sz="2000" b="1" dirty="0" err="1" smtClean="0"/>
              <a:t>Mangalkote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Kalna</a:t>
            </a:r>
            <a:r>
              <a:rPr lang="en-US" sz="2000" b="1" dirty="0" smtClean="0"/>
              <a:t>-I</a:t>
            </a:r>
            <a:endParaRPr lang="en-IN" sz="2000" b="1" dirty="0" smtClean="0"/>
          </a:p>
          <a:p>
            <a:pPr lvl="0"/>
            <a:r>
              <a:rPr lang="en-US" sz="2000" b="1" dirty="0" err="1" smtClean="0"/>
              <a:t>Purulia</a:t>
            </a:r>
            <a:r>
              <a:rPr lang="en-US" sz="2000" b="1" dirty="0" smtClean="0"/>
              <a:t>                           : </a:t>
            </a:r>
            <a:r>
              <a:rPr lang="en-US" sz="2000" b="1" dirty="0" err="1" smtClean="0"/>
              <a:t>Manbazar</a:t>
            </a:r>
            <a:r>
              <a:rPr lang="en-US" sz="2000" b="1" dirty="0" smtClean="0"/>
              <a:t>-II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Bankura                         : Mejia, </a:t>
            </a:r>
            <a:r>
              <a:rPr lang="en-US" sz="2000" b="1" dirty="0" err="1" smtClean="0"/>
              <a:t>Ranibandh</a:t>
            </a:r>
            <a:endParaRPr lang="en-IN" sz="2000" b="1" dirty="0" smtClean="0"/>
          </a:p>
          <a:p>
            <a:pPr lvl="0"/>
            <a:r>
              <a:rPr lang="en-US" sz="2000" b="1" dirty="0" err="1" smtClean="0"/>
              <a:t>Dakshin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Dinajpur</a:t>
            </a:r>
            <a:r>
              <a:rPr lang="en-US" sz="2000" b="1" dirty="0" smtClean="0"/>
              <a:t>          :  </a:t>
            </a:r>
            <a:r>
              <a:rPr lang="en-US" sz="2000" b="1" dirty="0" err="1" smtClean="0"/>
              <a:t>Kushmandi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Hili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Darjeeling                     :  </a:t>
            </a:r>
            <a:r>
              <a:rPr lang="en-US" sz="2000" b="1" dirty="0" err="1" smtClean="0"/>
              <a:t>Gorubathan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Pedong</a:t>
            </a:r>
            <a:endParaRPr lang="en-IN" sz="2000" b="1" dirty="0" smtClean="0"/>
          </a:p>
          <a:p>
            <a:pPr lvl="0"/>
            <a:r>
              <a:rPr lang="en-US" sz="2000" b="1" dirty="0" smtClean="0"/>
              <a:t>Kolkata                           : </a:t>
            </a:r>
            <a:r>
              <a:rPr lang="en-US" sz="2000" b="1" dirty="0" err="1" smtClean="0"/>
              <a:t>Alipur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Hastigs</a:t>
            </a:r>
            <a:r>
              <a:rPr lang="en-US" sz="2000" b="1" dirty="0" smtClean="0"/>
              <a:t> House</a:t>
            </a:r>
          </a:p>
          <a:p>
            <a:pPr lvl="0"/>
            <a:r>
              <a:rPr lang="en-IN" sz="2600" b="1" dirty="0" smtClean="0"/>
              <a:t>Newly created posts for these colleges  have been forwarded to WBPSC for Selection of Assistant Professors.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581F-E818-490B-AB03-63107C46F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12838"/>
          </a:xfrm>
          <a:blipFill>
            <a:blip r:embed="rId3"/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en-US" sz="3600" b="1" i="1" dirty="0" smtClean="0"/>
              <a:t/>
            </a:r>
            <a:br>
              <a:rPr lang="en-US" sz="3600" b="1" i="1" dirty="0" smtClean="0"/>
            </a:br>
            <a:r>
              <a:rPr lang="en-US" sz="3600" b="1" i="1" dirty="0" smtClean="0"/>
              <a:t>Different steps to be taken by the college authority: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8768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Step-I  </a:t>
            </a:r>
            <a:r>
              <a:rPr lang="en-US" b="1" dirty="0" smtClean="0"/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Any  vacancy should immediately be brought to the notice of the Governing Body/ Administrator/ Organizing Committee to adopt a resolution for filling up the post. </a:t>
            </a:r>
          </a:p>
          <a:p>
            <a:pPr lvl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Step II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 Principal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/ TIC  will approach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BCW Dept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along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with recent Governing Body  Resolution for Authentication of the Register of Appointment  (ROA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Step III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 After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proper verification of the documents, BCW Dept. will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authenticate it for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maintenance of Reservation Policy for recruitment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A549-3442-48AE-826E-B2200D10B35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Address   &amp;  Telephone No of BCW </a:t>
            </a:r>
            <a:r>
              <a:rPr lang="en-US" dirty="0" err="1" smtClean="0"/>
              <a:t>Department,WB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Assistant Commissioner for Reservation,</a:t>
            </a:r>
          </a:p>
          <a:p>
            <a:pPr>
              <a:buNone/>
            </a:pPr>
            <a:r>
              <a:rPr lang="en-US" dirty="0" smtClean="0"/>
              <a:t>     Backward Class Welfare Department,</a:t>
            </a:r>
          </a:p>
          <a:p>
            <a:pPr>
              <a:buNone/>
            </a:pPr>
            <a:r>
              <a:rPr lang="en-US" dirty="0" smtClean="0"/>
              <a:t>        Government of West Bengal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Prasasanik</a:t>
            </a:r>
            <a:r>
              <a:rPr lang="en-US" dirty="0" smtClean="0"/>
              <a:t> </a:t>
            </a:r>
            <a:r>
              <a:rPr lang="en-US" dirty="0" err="1" smtClean="0"/>
              <a:t>Bhaban</a:t>
            </a:r>
            <a:r>
              <a:rPr lang="en-US" dirty="0" smtClean="0"/>
              <a:t>( 4</a:t>
            </a:r>
            <a:r>
              <a:rPr lang="en-US" baseline="30000" dirty="0" smtClean="0"/>
              <a:t>th</a:t>
            </a:r>
            <a:r>
              <a:rPr lang="en-US" dirty="0" smtClean="0"/>
              <a:t> floor)</a:t>
            </a:r>
          </a:p>
          <a:p>
            <a:pPr>
              <a:buNone/>
            </a:pPr>
            <a:r>
              <a:rPr lang="en-US" dirty="0" smtClean="0"/>
              <a:t>        DJ 4 Block, Salt Lake City</a:t>
            </a:r>
          </a:p>
          <a:p>
            <a:pPr>
              <a:buNone/>
            </a:pPr>
            <a:r>
              <a:rPr lang="en-US" dirty="0" smtClean="0"/>
              <a:t>           Kolkata-700091 </a:t>
            </a:r>
          </a:p>
          <a:p>
            <a:pPr>
              <a:buNone/>
            </a:pPr>
            <a:r>
              <a:rPr lang="en-US" dirty="0" smtClean="0"/>
              <a:t>           Contact No. +919433960984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C693-7FD4-4CF7-9037-12963C998D5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41D-0981-46B9-8794-4D854A5822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1307</Words>
  <Application>Microsoft Office PowerPoint</Application>
  <PresentationFormat>On-screen Show (4:3)</PresentationFormat>
  <Paragraphs>309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  STEPS FOR FILLING UP THE NET VACANT POSTS OF ASSISSTANT PROFESSORS AND   LIBRARIANS THROUGH WBCSC / WBPSC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Slide 2</vt:lpstr>
      <vt:lpstr>TOTAL GOVT. AND GOVT.-AIDED COLLEGES IN WEST BENGAL TILL 2014-15</vt:lpstr>
      <vt:lpstr>Slide 4</vt:lpstr>
      <vt:lpstr>Slide 5</vt:lpstr>
      <vt:lpstr>NEW GOVT.-AIDED GENERAL DEGREE COLLEGES  OPERATIONALISED FROM 2013-14 &amp; 14-15 A. Y. </vt:lpstr>
      <vt:lpstr>      NEW GOVT.GENERAL DEGREE COLLEGES TO BE OPERATIONALISED FROM 2015-16      :,</vt:lpstr>
      <vt:lpstr> Different steps to be taken by the college authority: </vt:lpstr>
      <vt:lpstr>Address   &amp;  Telephone No of BCW Department,WB</vt:lpstr>
      <vt:lpstr>Address   &amp;  Telephone No. of WBCSC</vt:lpstr>
      <vt:lpstr>% of Reservation As per the State Govt. Rules  </vt:lpstr>
      <vt:lpstr>Register of Appointment for Aided colleges</vt:lpstr>
      <vt:lpstr>Register of Appointment for Govt. Colleges</vt:lpstr>
      <vt:lpstr>Future Program for Joint Camp</vt:lpstr>
      <vt:lpstr>Slide 15</vt:lpstr>
      <vt:lpstr> Following documents to be produced at the JOINT CAMP: </vt:lpstr>
      <vt:lpstr> ADVISORY 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ANURAG</dc:creator>
  <cp:lastModifiedBy>User</cp:lastModifiedBy>
  <cp:revision>92</cp:revision>
  <dcterms:created xsi:type="dcterms:W3CDTF">2015-02-07T07:42:31Z</dcterms:created>
  <dcterms:modified xsi:type="dcterms:W3CDTF">2015-02-10T17:35:11Z</dcterms:modified>
</cp:coreProperties>
</file>