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339933"/>
    <a:srgbClr val="3333FF"/>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48E118-2D5F-40C5-9258-363B4202CEF9}" type="datetimeFigureOut">
              <a:rPr lang="en-US" smtClean="0"/>
              <a:pPr/>
              <a:t>4/8/2015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52DFB0-FC70-4363-BD37-5668AF7FA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C00000"/>
                </a:solidFill>
              </a:rPr>
              <a:t>* </a:t>
            </a:r>
            <a:r>
              <a:rPr lang="en-US" sz="1400" kern="1200" dirty="0" smtClean="0">
                <a:solidFill>
                  <a:srgbClr val="C00000"/>
                </a:solidFill>
                <a:latin typeface="+mn-lt"/>
                <a:ea typeface="+mn-ea"/>
                <a:cs typeface="+mn-cs"/>
              </a:rPr>
              <a:t>IT IS CLARIFIED THAT THE OFFICERS WHO ALREADY HAVE VALID CLASS-2 DSC ISSUED BY ONE OF THE LICENSED CERTIFYING AUTHORITIES OF CCA UNDER DEPARTMENT OF ELECTRONICS AND INFORMATION TECHNOLOGY, GOVERNMENT OF INDIA, NEED NOT PROCURE DSC AGAIN.</a:t>
            </a: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C00000"/>
              </a:solidFill>
              <a:latin typeface="+mn-lt"/>
              <a:ea typeface="+mn-ea"/>
              <a:cs typeface="+mn-cs"/>
            </a:endParaRP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C00000"/>
              </a:solidFill>
              <a:latin typeface="+mn-lt"/>
              <a:ea typeface="+mn-ea"/>
              <a:cs typeface="+mn-cs"/>
            </a:endParaRP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C00000"/>
              </a:solidFill>
              <a:latin typeface="+mn-lt"/>
              <a:ea typeface="+mn-ea"/>
              <a:cs typeface="+mn-cs"/>
            </a:endParaRP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C00000"/>
              </a:solidFill>
              <a:latin typeface="+mn-lt"/>
              <a:ea typeface="+mn-ea"/>
              <a:cs typeface="+mn-cs"/>
            </a:endParaRP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C00000"/>
              </a:solidFill>
              <a:latin typeface="+mn-lt"/>
              <a:ea typeface="+mn-ea"/>
              <a:cs typeface="+mn-cs"/>
            </a:endParaRP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C00000"/>
              </a:solidFill>
              <a:latin typeface="+mn-lt"/>
              <a:ea typeface="+mn-ea"/>
              <a:cs typeface="+mn-cs"/>
            </a:endParaRP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C00000"/>
              </a:solidFill>
              <a:latin typeface="+mn-lt"/>
              <a:ea typeface="+mn-ea"/>
              <a:cs typeface="+mn-cs"/>
            </a:endParaRPr>
          </a:p>
          <a:p>
            <a:endParaRPr lang="en-US" sz="1400" dirty="0">
              <a:solidFill>
                <a:srgbClr val="C00000"/>
              </a:solidFill>
            </a:endParaRPr>
          </a:p>
        </p:txBody>
      </p:sp>
      <p:sp>
        <p:nvSpPr>
          <p:cNvPr id="4" name="Slide Number Placeholder 3"/>
          <p:cNvSpPr>
            <a:spLocks noGrp="1"/>
          </p:cNvSpPr>
          <p:nvPr>
            <p:ph type="sldNum" sz="quarter" idx="10"/>
          </p:nvPr>
        </p:nvSpPr>
        <p:spPr/>
        <p:txBody>
          <a:bodyPr/>
          <a:lstStyle/>
          <a:p>
            <a:fld id="{3252DFB0-FC70-4363-BD37-5668AF7FA5B4}"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4/8/2015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685800"/>
            <a:ext cx="7772400" cy="1828800"/>
          </a:xfrm>
        </p:spPr>
        <p:txBody>
          <a:bodyPr/>
          <a:lstStyle/>
          <a:p>
            <a:r>
              <a:rPr lang="en-IN" dirty="0" smtClean="0">
                <a:solidFill>
                  <a:schemeClr val="tx1"/>
                </a:solidFill>
                <a:latin typeface="Arial Black" pitchFamily="34" charset="0"/>
              </a:rPr>
              <a:t>e-PRADAN [e-PAYMENT]</a:t>
            </a:r>
            <a:endParaRPr lang="en-IN" dirty="0">
              <a:solidFill>
                <a:schemeClr val="tx1"/>
              </a:solidFill>
              <a:latin typeface="Arial Black" pitchFamily="34" charset="0"/>
            </a:endParaRPr>
          </a:p>
        </p:txBody>
      </p:sp>
      <p:sp>
        <p:nvSpPr>
          <p:cNvPr id="3" name="Subtitle 2"/>
          <p:cNvSpPr>
            <a:spLocks noGrp="1"/>
          </p:cNvSpPr>
          <p:nvPr>
            <p:ph type="subTitle" idx="1"/>
          </p:nvPr>
        </p:nvSpPr>
        <p:spPr>
          <a:xfrm>
            <a:off x="838200" y="3886200"/>
            <a:ext cx="6934200" cy="1752600"/>
          </a:xfrm>
        </p:spPr>
        <p:txBody>
          <a:bodyPr>
            <a:normAutofit/>
          </a:bodyPr>
          <a:lstStyle/>
          <a:p>
            <a:pPr algn="ctr"/>
            <a:r>
              <a:rPr lang="en-IN" sz="2800" dirty="0" smtClean="0">
                <a:solidFill>
                  <a:schemeClr val="tx1"/>
                </a:solidFill>
                <a:latin typeface="Arial Black" pitchFamily="34" charset="0"/>
              </a:rPr>
              <a:t>PROCEDURE OF e-PATMENT</a:t>
            </a:r>
            <a:endParaRPr lang="en-IN" sz="2800" dirty="0">
              <a:solidFill>
                <a:schemeClr val="tx1"/>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696200" cy="685800"/>
          </a:xfrm>
        </p:spPr>
        <p:txBody>
          <a:bodyPr>
            <a:noAutofit/>
          </a:bodyPr>
          <a:lstStyle/>
          <a:p>
            <a:pPr algn="ctr"/>
            <a:r>
              <a:rPr lang="en-US" dirty="0" smtClean="0">
                <a:solidFill>
                  <a:schemeClr val="tx1"/>
                </a:solidFill>
              </a:rPr>
              <a:t>ROLE OF APPROVER:- </a:t>
            </a:r>
            <a:endParaRPr lang="en-US" dirty="0">
              <a:solidFill>
                <a:schemeClr val="tx1"/>
              </a:solidFill>
            </a:endParaRPr>
          </a:p>
        </p:txBody>
      </p:sp>
      <p:sp>
        <p:nvSpPr>
          <p:cNvPr id="3" name="Text Placeholder 2"/>
          <p:cNvSpPr>
            <a:spLocks noGrp="1"/>
          </p:cNvSpPr>
          <p:nvPr>
            <p:ph type="body" idx="1"/>
          </p:nvPr>
        </p:nvSpPr>
        <p:spPr>
          <a:xfrm>
            <a:off x="457200" y="1371600"/>
            <a:ext cx="8153400" cy="4419600"/>
          </a:xfrm>
        </p:spPr>
        <p:txBody>
          <a:bodyPr>
            <a:normAutofit/>
          </a:bodyPr>
          <a:lstStyle/>
          <a:p>
            <a:pPr algn="just"/>
            <a:r>
              <a:rPr lang="en-US" sz="3200" dirty="0" smtClean="0"/>
              <a:t>APPROVER SHALL CHECK, VERIFY AND APPROVE USING DSC IN THE MANNER AS EXPLAINED AT MASTER DATA ENTRY AND APPROVAL PROCEDURE IN THE 11</a:t>
            </a:r>
            <a:r>
              <a:rPr lang="en-US" sz="3200" baseline="30000" dirty="0" smtClean="0"/>
              <a:t>TH</a:t>
            </a:r>
            <a:r>
              <a:rPr lang="en-US" sz="3200" dirty="0" smtClean="0"/>
              <a:t> SLIDE.</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696200" cy="533400"/>
          </a:xfrm>
        </p:spPr>
        <p:txBody>
          <a:bodyPr>
            <a:noAutofit/>
          </a:bodyPr>
          <a:lstStyle/>
          <a:p>
            <a:pPr algn="ctr"/>
            <a:r>
              <a:rPr lang="en-US" sz="2000" dirty="0" smtClean="0">
                <a:solidFill>
                  <a:schemeClr val="tx1"/>
                </a:solidFill>
              </a:rPr>
              <a:t>MASTER DATA ENTRY AND APPROVAL PROCEDURE:- </a:t>
            </a:r>
            <a:endParaRPr lang="en-US" sz="2000" dirty="0">
              <a:solidFill>
                <a:schemeClr val="tx1"/>
              </a:solidFill>
            </a:endParaRPr>
          </a:p>
        </p:txBody>
      </p:sp>
      <p:sp>
        <p:nvSpPr>
          <p:cNvPr id="3" name="Text Placeholder 2"/>
          <p:cNvSpPr>
            <a:spLocks noGrp="1"/>
          </p:cNvSpPr>
          <p:nvPr>
            <p:ph type="body" idx="1"/>
          </p:nvPr>
        </p:nvSpPr>
        <p:spPr>
          <a:xfrm>
            <a:off x="457200" y="1066800"/>
            <a:ext cx="8153400" cy="4876800"/>
          </a:xfrm>
        </p:spPr>
        <p:txBody>
          <a:bodyPr>
            <a:normAutofit fontScale="77500" lnSpcReduction="20000"/>
          </a:bodyPr>
          <a:lstStyle/>
          <a:p>
            <a:pPr algn="just">
              <a:lnSpc>
                <a:spcPct val="160000"/>
              </a:lnSpc>
            </a:pPr>
            <a:r>
              <a:rPr lang="en-US" sz="1600" dirty="0" smtClean="0"/>
              <a:t>(A)THE OPERATOR SHALL ENTER THE MASTER DATA, I.E., BANK PARTICULARS AS PER DETAILS FURNISHED BY THE PAYEES IN PRESCRIBED MANDATE FORM GIVEN IN ANNEXURE-II.</a:t>
            </a:r>
          </a:p>
          <a:p>
            <a:pPr algn="just"/>
            <a:r>
              <a:rPr lang="en-US" sz="1600" dirty="0" smtClean="0"/>
              <a:t> </a:t>
            </a:r>
          </a:p>
          <a:p>
            <a:pPr algn="just">
              <a:lnSpc>
                <a:spcPct val="160000"/>
              </a:lnSpc>
            </a:pPr>
            <a:r>
              <a:rPr lang="en-US" sz="1600" dirty="0" smtClean="0"/>
              <a:t>(B) IF ANY MASTER DATABASE OF THE PAYEES/BENEFICIARIES IS AVAILABLE WITH ANY DEPARTMENTAL AUTHORITY THEN THAT CAN BE USED FOR UPLOAD IN THE SYSTEM OF </a:t>
            </a:r>
          </a:p>
          <a:p>
            <a:pPr algn="just">
              <a:lnSpc>
                <a:spcPct val="160000"/>
              </a:lnSpc>
            </a:pPr>
            <a:r>
              <a:rPr lang="en-US" sz="1600" dirty="0" smtClean="0"/>
              <a:t>E-PRADAN MODULE BY THE OPERATOR.</a:t>
            </a:r>
          </a:p>
          <a:p>
            <a:pPr algn="just"/>
            <a:r>
              <a:rPr lang="en-US" sz="1600" dirty="0" smtClean="0"/>
              <a:t> </a:t>
            </a:r>
          </a:p>
          <a:p>
            <a:pPr algn="just">
              <a:lnSpc>
                <a:spcPct val="170000"/>
              </a:lnSpc>
            </a:pPr>
            <a:r>
              <a:rPr lang="en-US" sz="1600" dirty="0" smtClean="0"/>
              <a:t>(C) FINANCE DEPARTMENT HAS ALREADY UPLOADED DDO-WISE EMPLOYEES' BANK PARTICULARS FROM THE 'EMPLOYEES DATABASE' WHICH WILL BE VERIFIED AND APPROVED BY THE 000 USING DSC.</a:t>
            </a:r>
          </a:p>
          <a:p>
            <a:pPr algn="just"/>
            <a:r>
              <a:rPr lang="en-US" sz="1600" dirty="0" smtClean="0"/>
              <a:t> </a:t>
            </a:r>
          </a:p>
          <a:p>
            <a:pPr algn="just">
              <a:lnSpc>
                <a:spcPct val="170000"/>
              </a:lnSpc>
            </a:pPr>
            <a:r>
              <a:rPr lang="en-US" sz="1600" dirty="0" smtClean="0"/>
              <a:t>(D) THE APPROVER SHALL APPROVE THE MASTER DATA ENTERED/ UPLOADED IN THE SYSTEM BY THE OPERATOR. HE SHALL HAVE THE OPTION OF MODIFICATION, ADDITION AND DEACTIVATION OF THE DATA AT ANY TIME, PRIOR TO MAKING ANY PAY ORDER IN FAVOUR OF THE PAYEE. NO PAYMENT SHALL BE MADE BEFORE CAPTURING AND APPROVAL OF THE MASTER DATA.</a:t>
            </a: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696200" cy="533400"/>
          </a:xfrm>
        </p:spPr>
        <p:txBody>
          <a:bodyPr>
            <a:noAutofit/>
          </a:bodyPr>
          <a:lstStyle/>
          <a:p>
            <a:pPr algn="ctr"/>
            <a:r>
              <a:rPr lang="en-US" sz="2400" dirty="0" smtClean="0">
                <a:solidFill>
                  <a:schemeClr val="tx1"/>
                </a:solidFill>
              </a:rPr>
              <a:t>PROCEDURE FOR ISSUE OF PAY ORDER:- </a:t>
            </a:r>
            <a:endParaRPr lang="en-US" sz="2400" dirty="0">
              <a:solidFill>
                <a:schemeClr val="tx1"/>
              </a:solidFill>
            </a:endParaRPr>
          </a:p>
        </p:txBody>
      </p:sp>
      <p:sp>
        <p:nvSpPr>
          <p:cNvPr id="3" name="Text Placeholder 2"/>
          <p:cNvSpPr>
            <a:spLocks noGrp="1"/>
          </p:cNvSpPr>
          <p:nvPr>
            <p:ph type="body" idx="1"/>
          </p:nvPr>
        </p:nvSpPr>
        <p:spPr>
          <a:xfrm>
            <a:off x="457200" y="1066800"/>
            <a:ext cx="8153400" cy="4876800"/>
          </a:xfrm>
        </p:spPr>
        <p:txBody>
          <a:bodyPr>
            <a:normAutofit/>
          </a:bodyPr>
          <a:lstStyle/>
          <a:p>
            <a:pPr algn="just">
              <a:lnSpc>
                <a:spcPct val="150000"/>
              </a:lnSpc>
            </a:pPr>
            <a:r>
              <a:rPr lang="en-US" sz="1800" dirty="0" smtClean="0"/>
              <a:t>THE DDO SHALL </a:t>
            </a:r>
            <a:r>
              <a:rPr lang="en-US" sz="1800" dirty="0" smtClean="0"/>
              <a:t>SELECT THE PAYEE(S) FROM THE MASTER DATABASE AND ENTER THE BILL NO., BILL DATE, GROSS AMOUNT AND NET AMOUNT OF THE BILL AND AMOUNT PAYABLE TO EACH PAYEE. TOTAL OF INDIVIDUAL PAYEE'S NET AMOUNT WILL BE TALLIED WITH THE NET AMOUNT OF BILL.</a:t>
            </a:r>
          </a:p>
          <a:p>
            <a:pPr algn="r">
              <a:lnSpc>
                <a:spcPct val="150000"/>
              </a:lnSpc>
            </a:pPr>
            <a:r>
              <a:rPr lang="en-US" sz="1400" dirty="0" smtClean="0"/>
              <a:t>CONTD</a:t>
            </a:r>
            <a:r>
              <a:rPr lang="en-US" sz="1400" dirty="0" smtClean="0"/>
              <a:t>. IN NEXT SLIDE</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696200" cy="533400"/>
          </a:xfrm>
        </p:spPr>
        <p:txBody>
          <a:bodyPr>
            <a:noAutofit/>
          </a:bodyPr>
          <a:lstStyle/>
          <a:p>
            <a:pPr algn="ctr"/>
            <a:r>
              <a:rPr lang="en-US" sz="2000" dirty="0" smtClean="0">
                <a:solidFill>
                  <a:schemeClr val="tx1"/>
                </a:solidFill>
              </a:rPr>
              <a:t>PROCEDURE FOR ISSUE OF PAY ORDER [CONTD.]:- </a:t>
            </a:r>
            <a:endParaRPr lang="en-US" sz="2000" dirty="0">
              <a:solidFill>
                <a:schemeClr val="tx1"/>
              </a:solidFill>
            </a:endParaRPr>
          </a:p>
        </p:txBody>
      </p:sp>
      <p:sp>
        <p:nvSpPr>
          <p:cNvPr id="3" name="Text Placeholder 2"/>
          <p:cNvSpPr>
            <a:spLocks noGrp="1"/>
          </p:cNvSpPr>
          <p:nvPr>
            <p:ph type="body" idx="1"/>
          </p:nvPr>
        </p:nvSpPr>
        <p:spPr>
          <a:xfrm>
            <a:off x="457200" y="1066800"/>
            <a:ext cx="8153400" cy="4876800"/>
          </a:xfrm>
        </p:spPr>
        <p:txBody>
          <a:bodyPr>
            <a:normAutofit/>
          </a:bodyPr>
          <a:lstStyle/>
          <a:p>
            <a:pPr algn="just">
              <a:lnSpc>
                <a:spcPct val="150000"/>
              </a:lnSpc>
            </a:pPr>
            <a:r>
              <a:rPr lang="en-US" sz="1600" dirty="0" smtClean="0"/>
              <a:t>(C) THE PAY ORDER SHALL BE GENERATED BY THE STAKEHOLDER USING </a:t>
            </a:r>
            <a:r>
              <a:rPr lang="en-US" sz="1600" dirty="0" smtClean="0"/>
              <a:t>D.S.C. AFTER </a:t>
            </a:r>
            <a:r>
              <a:rPr lang="en-US" sz="1600" dirty="0" smtClean="0"/>
              <a:t>COMPLETION OF THE PROCESS MENTIONED AT 6(A) OR 6(B), AS THE CASE MAY BE. THE PAY ORDER ID SHALL BE MENTIONED IN THE BILL ADVICE BY THE </a:t>
            </a:r>
            <a:r>
              <a:rPr lang="en-US" sz="1600" dirty="0" smtClean="0"/>
              <a:t>DDO.</a:t>
            </a:r>
            <a:endParaRPr lang="en-US" sz="1600" dirty="0" smtClean="0"/>
          </a:p>
          <a:p>
            <a:pPr algn="just">
              <a:lnSpc>
                <a:spcPct val="150000"/>
              </a:lnSpc>
            </a:pPr>
            <a:r>
              <a:rPr lang="en-US" sz="1600" dirty="0" smtClean="0"/>
              <a:t>(D) THE BILL / ADVICE WITH PAY ORDER ID SHALL BE SENT BY THE </a:t>
            </a:r>
            <a:r>
              <a:rPr lang="en-US" sz="1600" dirty="0" smtClean="0"/>
              <a:t>DDO TO </a:t>
            </a:r>
            <a:r>
              <a:rPr lang="en-US" sz="1600" dirty="0" smtClean="0"/>
              <a:t>THE TREASURY / PAO.</a:t>
            </a:r>
          </a:p>
          <a:p>
            <a:pPr algn="just">
              <a:lnSpc>
                <a:spcPct val="150000"/>
              </a:lnSpc>
            </a:pPr>
            <a:r>
              <a:rPr lang="en-US" sz="1600" dirty="0" smtClean="0"/>
              <a:t>(E) ON THE BASIS OF 'DISBURSEMENT CERTIFICATE' GENERATED FROM THE E-PRADAN AFTER RECEIVING SUCCESSFUL PAYMENT REPORT FROM THE BANK], THE PAYMENT SHALL BE ENTERED IN THE CASH-BOOK OF THESTAKEHOLDERS FOLLOWING THE EXISTING PROCEDURE.</a:t>
            </a:r>
          </a:p>
          <a:p>
            <a:pPr algn="just">
              <a:lnSpc>
                <a:spcPct val="150000"/>
              </a:lnSpc>
            </a:pPr>
            <a:endParaRPr lang="en-US" sz="1400" dirty="0">
              <a:solidFill>
                <a:srgbClr val="A5002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579438"/>
            <a:ext cx="7850976" cy="792162"/>
          </a:xfrm>
        </p:spPr>
        <p:txBody>
          <a:bodyPr/>
          <a:lstStyle/>
          <a:p>
            <a:pPr algn="ctr"/>
            <a:r>
              <a:rPr lang="en-US" dirty="0" smtClean="0">
                <a:solidFill>
                  <a:srgbClr val="0070C0"/>
                </a:solidFill>
              </a:rPr>
              <a:t>ANNEXURE-II</a:t>
            </a:r>
            <a:endParaRPr lang="en-US" dirty="0">
              <a:solidFill>
                <a:srgbClr val="0070C0"/>
              </a:solidFill>
            </a:endParaRPr>
          </a:p>
        </p:txBody>
      </p:sp>
      <p:graphicFrame>
        <p:nvGraphicFramePr>
          <p:cNvPr id="17410" name="Object 2"/>
          <p:cNvGraphicFramePr>
            <a:graphicFrameLocks noChangeAspect="1"/>
          </p:cNvGraphicFramePr>
          <p:nvPr/>
        </p:nvGraphicFramePr>
        <p:xfrm>
          <a:off x="0" y="0"/>
          <a:ext cx="9144000" cy="6858000"/>
        </p:xfrm>
        <a:graphic>
          <a:graphicData uri="http://schemas.openxmlformats.org/presentationml/2006/ole">
            <p:oleObj spid="_x0000_s17410" name="Acrobat Document" r:id="rId3" imgW="5508000" imgH="10886400" progId="AcroExch.Document.11">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83880" cy="1051560"/>
          </a:xfrm>
        </p:spPr>
        <p:txBody>
          <a:bodyPr>
            <a:normAutofit/>
          </a:bodyPr>
          <a:lstStyle/>
          <a:p>
            <a:pPr algn="ctr"/>
            <a:r>
              <a:rPr lang="en-IN" sz="4800" b="1" dirty="0" smtClean="0">
                <a:solidFill>
                  <a:schemeClr val="tx1"/>
                </a:solidFill>
              </a:rPr>
              <a:t>WHAT IS e-PRADAN?</a:t>
            </a:r>
            <a:endParaRPr lang="en-IN" sz="4800" b="1" dirty="0">
              <a:solidFill>
                <a:schemeClr val="tx1"/>
              </a:solidFill>
            </a:endParaRPr>
          </a:p>
        </p:txBody>
      </p:sp>
      <p:sp>
        <p:nvSpPr>
          <p:cNvPr id="3" name="Text Placeholder 2"/>
          <p:cNvSpPr>
            <a:spLocks noGrp="1"/>
          </p:cNvSpPr>
          <p:nvPr>
            <p:ph type="body" idx="1"/>
          </p:nvPr>
        </p:nvSpPr>
        <p:spPr>
          <a:xfrm>
            <a:off x="990600" y="2590800"/>
            <a:ext cx="7010400" cy="2667000"/>
          </a:xfrm>
        </p:spPr>
        <p:txBody>
          <a:bodyPr>
            <a:noAutofit/>
          </a:bodyPr>
          <a:lstStyle/>
          <a:p>
            <a:pPr algn="just"/>
            <a:r>
              <a:rPr lang="en-IN" sz="3200" dirty="0" smtClean="0"/>
              <a:t>IT IS A SOFTWARE PACKAGE IN IFMS WEB-PORTAL FOR ELECTRONIC PAYMENT.</a:t>
            </a:r>
            <a:endParaRPr lang="en-IN"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183880" cy="1051560"/>
          </a:xfrm>
        </p:spPr>
        <p:txBody>
          <a:bodyPr/>
          <a:lstStyle/>
          <a:p>
            <a:pPr algn="ctr"/>
            <a:r>
              <a:rPr lang="en-IN" dirty="0" smtClean="0">
                <a:solidFill>
                  <a:schemeClr val="tx1"/>
                </a:solidFill>
                <a:latin typeface="Copperplate Gothic Bold" pitchFamily="34" charset="0"/>
              </a:rPr>
              <a:t>WHAT IS THE OBJECTIVE ?</a:t>
            </a:r>
            <a:endParaRPr lang="en-IN" dirty="0">
              <a:solidFill>
                <a:schemeClr val="tx1"/>
              </a:solidFill>
              <a:latin typeface="Copperplate Gothic Bold" pitchFamily="34" charset="0"/>
            </a:endParaRPr>
          </a:p>
        </p:txBody>
      </p:sp>
      <p:sp>
        <p:nvSpPr>
          <p:cNvPr id="3" name="Text Placeholder 2"/>
          <p:cNvSpPr>
            <a:spLocks noGrp="1"/>
          </p:cNvSpPr>
          <p:nvPr>
            <p:ph type="body" idx="1"/>
          </p:nvPr>
        </p:nvSpPr>
        <p:spPr>
          <a:xfrm>
            <a:off x="609600" y="2286000"/>
            <a:ext cx="7924800" cy="3429000"/>
          </a:xfrm>
        </p:spPr>
        <p:txBody>
          <a:bodyPr>
            <a:normAutofit/>
          </a:bodyPr>
          <a:lstStyle/>
          <a:p>
            <a:pPr algn="just"/>
            <a:r>
              <a:rPr lang="en-US" dirty="0" smtClean="0"/>
              <a:t>ALL TYPES OF PAYMENT ON BEHALF OF THE STATE GOVERNMENT SHALL BE MADE DIRECTLY IN THE BANK ACCOUNT OF THE PAYEE. PAYMENT TO THIRD PARTY OF RS.2,500 AND ABOVE SHALL BE PAID THROUGH E-PAYMENT. IN EXCEPTIONAL CASES, PETTY CASH </a:t>
            </a:r>
            <a:r>
              <a:rPr lang="en-US" dirty="0" smtClean="0"/>
              <a:t>EXPENSES (Electricity &amp; Telephone Bills) </a:t>
            </a:r>
            <a:r>
              <a:rPr lang="en-US" dirty="0" smtClean="0"/>
              <a:t>MAY BE PAID BY CHEQUE IN FAVOUR OF DDO.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83880" cy="1051560"/>
          </a:xfrm>
        </p:spPr>
        <p:txBody>
          <a:bodyPr>
            <a:normAutofit/>
          </a:bodyPr>
          <a:lstStyle/>
          <a:p>
            <a:pPr algn="ctr"/>
            <a:r>
              <a:rPr lang="en-US" sz="4000" dirty="0" smtClean="0">
                <a:solidFill>
                  <a:schemeClr val="tx1"/>
                </a:solidFill>
              </a:rPr>
              <a:t>WHAT DOES PAYEE MEAN ?</a:t>
            </a:r>
            <a:endParaRPr lang="en-US" sz="4000" dirty="0">
              <a:solidFill>
                <a:schemeClr val="tx1"/>
              </a:solidFill>
            </a:endParaRPr>
          </a:p>
        </p:txBody>
      </p:sp>
      <p:sp>
        <p:nvSpPr>
          <p:cNvPr id="3" name="Text Placeholder 2"/>
          <p:cNvSpPr>
            <a:spLocks noGrp="1"/>
          </p:cNvSpPr>
          <p:nvPr>
            <p:ph type="body" idx="1"/>
          </p:nvPr>
        </p:nvSpPr>
        <p:spPr>
          <a:xfrm>
            <a:off x="457200" y="2133600"/>
            <a:ext cx="8153400" cy="3657600"/>
          </a:xfrm>
        </p:spPr>
        <p:txBody>
          <a:bodyPr>
            <a:normAutofit fontScale="92500"/>
          </a:bodyPr>
          <a:lstStyle/>
          <a:p>
            <a:pPr algn="just"/>
            <a:r>
              <a:rPr lang="en-US" dirty="0" smtClean="0"/>
              <a:t>GOVERNMENT EMPLOYEES [FOR SALARY AND OTHER PERSONAL CLAIMS LIKE PF, TA, MEDICAL REIMBURSEMENT AND OTHERS], CONTRACTUAL OR REEMPLOYED PERSONS, PENSIONERS, OTHER BENEFICIARIES, CONTRACTORS, SUPPLIERS, COMPANIES, CORPORATIONS, AUTONOMOUS &amp; STATUTORY BODIES, CO-OPERATIVE SOCIETIES, EDUCATIONAL INSTITUTIONS AND ANY OTHER THIRD PARTY TO WHOM PAYMENT IS TO BE MADE BV THEGOVERNMENT.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458200" cy="685800"/>
          </a:xfrm>
        </p:spPr>
        <p:txBody>
          <a:bodyPr>
            <a:normAutofit/>
          </a:bodyPr>
          <a:lstStyle/>
          <a:p>
            <a:pPr algn="ctr"/>
            <a:r>
              <a:rPr lang="en-US" sz="2800" dirty="0" smtClean="0">
                <a:solidFill>
                  <a:schemeClr val="tx1"/>
                </a:solidFill>
              </a:rPr>
              <a:t>WHO ARE THE STAKEHOLDERS/USERS ?</a:t>
            </a:r>
            <a:endParaRPr lang="en-US" sz="2800" dirty="0">
              <a:solidFill>
                <a:schemeClr val="tx1"/>
              </a:solidFill>
            </a:endParaRPr>
          </a:p>
        </p:txBody>
      </p:sp>
      <p:sp>
        <p:nvSpPr>
          <p:cNvPr id="3" name="Text Placeholder 2"/>
          <p:cNvSpPr>
            <a:spLocks noGrp="1"/>
          </p:cNvSpPr>
          <p:nvPr>
            <p:ph type="body" idx="1"/>
          </p:nvPr>
        </p:nvSpPr>
        <p:spPr>
          <a:xfrm>
            <a:off x="457200" y="1447800"/>
            <a:ext cx="8153400" cy="4343400"/>
          </a:xfrm>
          <a:ln>
            <a:solidFill>
              <a:schemeClr val="tx1"/>
            </a:solidFill>
          </a:ln>
        </p:spPr>
        <p:txBody>
          <a:bodyPr>
            <a:normAutofit/>
          </a:bodyPr>
          <a:lstStyle/>
          <a:p>
            <a:pPr algn="just">
              <a:lnSpc>
                <a:spcPct val="150000"/>
              </a:lnSpc>
            </a:pPr>
            <a:r>
              <a:rPr lang="en-US" sz="2000" dirty="0" smtClean="0"/>
              <a:t>THE STAKEHOLDERS/ USERS ARE </a:t>
            </a:r>
            <a:r>
              <a:rPr lang="en-US" sz="2000" dirty="0" smtClean="0"/>
              <a:t>:-</a:t>
            </a:r>
          </a:p>
          <a:p>
            <a:pPr algn="just">
              <a:lnSpc>
                <a:spcPct val="150000"/>
              </a:lnSpc>
            </a:pPr>
            <a:endParaRPr lang="en-US" sz="2000" dirty="0" smtClean="0"/>
          </a:p>
          <a:p>
            <a:pPr algn="just">
              <a:lnSpc>
                <a:spcPct val="150000"/>
              </a:lnSpc>
            </a:pPr>
            <a:r>
              <a:rPr lang="en-US" sz="2000" dirty="0" smtClean="0"/>
              <a:t> </a:t>
            </a:r>
            <a:r>
              <a:rPr lang="en-US" sz="2000" dirty="0" smtClean="0"/>
              <a:t>     </a:t>
            </a:r>
            <a:r>
              <a:rPr lang="en-US" sz="2800" dirty="0" smtClean="0"/>
              <a:t>Drawing and Disbursing Officers</a:t>
            </a:r>
          </a:p>
          <a:p>
            <a:pPr algn="just">
              <a:lnSpc>
                <a:spcPct val="150000"/>
              </a:lnSpc>
            </a:pPr>
            <a:r>
              <a:rPr lang="en-US" sz="2000"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9448800" cy="685800"/>
          </a:xfrm>
        </p:spPr>
        <p:txBody>
          <a:bodyPr>
            <a:normAutofit/>
          </a:bodyPr>
          <a:lstStyle/>
          <a:p>
            <a:pPr algn="ctr"/>
            <a:r>
              <a:rPr lang="en-US" sz="2400" dirty="0" smtClean="0">
                <a:solidFill>
                  <a:schemeClr val="tx1"/>
                </a:solidFill>
              </a:rPr>
              <a:t>WHAT ARE THE LEVELS OF THE STAKEHOLDERS?</a:t>
            </a:r>
            <a:endParaRPr lang="en-US" sz="2400" dirty="0">
              <a:solidFill>
                <a:schemeClr val="tx1"/>
              </a:solidFill>
            </a:endParaRPr>
          </a:p>
        </p:txBody>
      </p:sp>
      <p:sp>
        <p:nvSpPr>
          <p:cNvPr id="3" name="Text Placeholder 2"/>
          <p:cNvSpPr>
            <a:spLocks noGrp="1"/>
          </p:cNvSpPr>
          <p:nvPr>
            <p:ph type="body" idx="1"/>
          </p:nvPr>
        </p:nvSpPr>
        <p:spPr>
          <a:xfrm>
            <a:off x="457200" y="1447800"/>
            <a:ext cx="8153400" cy="4343400"/>
          </a:xfrm>
        </p:spPr>
        <p:txBody>
          <a:bodyPr>
            <a:normAutofit/>
          </a:bodyPr>
          <a:lstStyle/>
          <a:p>
            <a:pPr algn="just">
              <a:lnSpc>
                <a:spcPct val="150000"/>
              </a:lnSpc>
            </a:pPr>
            <a:r>
              <a:rPr lang="en-US" sz="2000" dirty="0" smtClean="0"/>
              <a:t>THE LEVELS OF STAKEHOLDERS/ USERS ARE :-</a:t>
            </a:r>
          </a:p>
          <a:p>
            <a:pPr algn="just">
              <a:lnSpc>
                <a:spcPct val="150000"/>
              </a:lnSpc>
            </a:pPr>
            <a:endParaRPr lang="en-US" sz="900" dirty="0" smtClean="0"/>
          </a:p>
          <a:p>
            <a:pPr algn="just">
              <a:lnSpc>
                <a:spcPct val="150000"/>
              </a:lnSpc>
            </a:pPr>
            <a:r>
              <a:rPr lang="en-US" sz="2000" dirty="0" smtClean="0"/>
              <a:t>(I) ADMINISTRATOR</a:t>
            </a:r>
          </a:p>
          <a:p>
            <a:pPr algn="just">
              <a:lnSpc>
                <a:spcPct val="150000"/>
              </a:lnSpc>
            </a:pPr>
            <a:r>
              <a:rPr lang="en-US" sz="2000" dirty="0" smtClean="0"/>
              <a:t>(II) OPERATOR &amp;</a:t>
            </a:r>
          </a:p>
          <a:p>
            <a:pPr algn="just">
              <a:lnSpc>
                <a:spcPct val="150000"/>
              </a:lnSpc>
            </a:pPr>
            <a:r>
              <a:rPr lang="en-US" sz="2000" dirty="0" smtClean="0"/>
              <a:t>(III)APPROVER</a:t>
            </a:r>
          </a:p>
          <a:p>
            <a:pPr algn="just"/>
            <a:r>
              <a:rPr lang="en-US" sz="2000" dirty="0" smtClean="0"/>
              <a:t>USER ID &amp; PASSWORD SHALL BE PROVIDED ACCORDINGLY. THE APPROVERS SHALL PROCURE *DIGITAL SIGNATURE CERTIFICATES (DSC) FROM THE </a:t>
            </a:r>
            <a:r>
              <a:rPr lang="en-US" sz="2800" i="1" dirty="0" smtClean="0"/>
              <a:t>e-</a:t>
            </a:r>
            <a:r>
              <a:rPr lang="en-US" sz="2800" i="1" dirty="0" err="1" smtClean="0"/>
              <a:t>Mudhra</a:t>
            </a:r>
            <a:r>
              <a:rPr lang="en-US" sz="2800" i="1" dirty="0" smtClean="0"/>
              <a:t>.</a:t>
            </a:r>
            <a:endParaRPr lang="en-US" sz="2800" i="1"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696200" cy="685800"/>
          </a:xfrm>
        </p:spPr>
        <p:txBody>
          <a:bodyPr>
            <a:noAutofit/>
          </a:bodyPr>
          <a:lstStyle/>
          <a:p>
            <a:pPr algn="ctr"/>
            <a:r>
              <a:rPr lang="en-US" sz="4000" dirty="0" smtClean="0">
                <a:solidFill>
                  <a:schemeClr val="tx1"/>
                </a:solidFill>
              </a:rPr>
              <a:t>CLARIFICATION:- </a:t>
            </a:r>
            <a:endParaRPr lang="en-US" sz="4000" dirty="0">
              <a:solidFill>
                <a:schemeClr val="tx1"/>
              </a:solidFill>
            </a:endParaRPr>
          </a:p>
        </p:txBody>
      </p:sp>
      <p:sp>
        <p:nvSpPr>
          <p:cNvPr id="3" name="Text Placeholder 2"/>
          <p:cNvSpPr>
            <a:spLocks noGrp="1"/>
          </p:cNvSpPr>
          <p:nvPr>
            <p:ph type="body" idx="1"/>
          </p:nvPr>
        </p:nvSpPr>
        <p:spPr>
          <a:xfrm>
            <a:off x="457200" y="1447800"/>
            <a:ext cx="8153400" cy="4343400"/>
          </a:xfrm>
        </p:spPr>
        <p:txBody>
          <a:bodyPr>
            <a:normAutofit fontScale="92500"/>
          </a:bodyPr>
          <a:lstStyle/>
          <a:p>
            <a:pPr algn="just">
              <a:lnSpc>
                <a:spcPct val="150000"/>
              </a:lnSpc>
            </a:pPr>
            <a:r>
              <a:rPr lang="en-US" dirty="0" smtClean="0"/>
              <a:t>* IT IS CLARIFIED THAT THE OFFICERS WHO ALREADY HAVE VALID CLASS-2 DSC ISSUED BY ONE OF THE LICENSED CERTIFYING AUTHORITIES OF CCA UNDER DEPARTMENT OF ELECTRONICS AND INFORMATION TECHNOLOGY, GOVERNMENT OF INDIA, </a:t>
            </a:r>
            <a:r>
              <a:rPr lang="en-US" sz="3600" dirty="0" smtClean="0"/>
              <a:t>NEED NOT PROCURE DSC AGAIN.</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696200" cy="685800"/>
          </a:xfrm>
        </p:spPr>
        <p:txBody>
          <a:bodyPr>
            <a:noAutofit/>
          </a:bodyPr>
          <a:lstStyle/>
          <a:p>
            <a:pPr algn="ctr"/>
            <a:r>
              <a:rPr lang="en-US" dirty="0" smtClean="0">
                <a:solidFill>
                  <a:schemeClr val="tx1"/>
                </a:solidFill>
              </a:rPr>
              <a:t>ROLE OF ADMINISTRATOR:- </a:t>
            </a:r>
            <a:endParaRPr lang="en-US" dirty="0">
              <a:solidFill>
                <a:schemeClr val="tx1"/>
              </a:solidFill>
            </a:endParaRPr>
          </a:p>
        </p:txBody>
      </p:sp>
      <p:sp>
        <p:nvSpPr>
          <p:cNvPr id="3" name="Text Placeholder 2"/>
          <p:cNvSpPr>
            <a:spLocks noGrp="1"/>
          </p:cNvSpPr>
          <p:nvPr>
            <p:ph type="body" idx="1"/>
          </p:nvPr>
        </p:nvSpPr>
        <p:spPr>
          <a:xfrm>
            <a:off x="457200" y="1371600"/>
            <a:ext cx="8153400" cy="4419600"/>
          </a:xfrm>
        </p:spPr>
        <p:txBody>
          <a:bodyPr>
            <a:normAutofit/>
          </a:bodyPr>
          <a:lstStyle/>
          <a:p>
            <a:pPr algn="just"/>
            <a:r>
              <a:rPr lang="en-US" dirty="0" smtClean="0"/>
              <a:t>TO/PAO/PENSION DISBURSEMENT OFFICER (PDO) SHALL ALLOT ADMINISTRATIVE USER ID AND PASSWORD TO EACH STAKEHOLDER TO ACT AS ADMINISTRATOR OF E-PRADAN. THE ADMINISTRATOR SHALL CREATE AND ALLOCATE THE JOB-SPECIFIC USER ID AND PASSWORD TO THE DESIGNATED OFFICIALS OF HIS OFFICE FOR THEIR RESPECTIVE ROLE OF OPERATOR AND APPROVER UNDER E-PRADAN.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696200" cy="685800"/>
          </a:xfrm>
        </p:spPr>
        <p:txBody>
          <a:bodyPr>
            <a:noAutofit/>
          </a:bodyPr>
          <a:lstStyle/>
          <a:p>
            <a:pPr algn="ctr"/>
            <a:r>
              <a:rPr lang="en-US" dirty="0" smtClean="0">
                <a:solidFill>
                  <a:schemeClr val="tx1"/>
                </a:solidFill>
              </a:rPr>
              <a:t>ROLE OF OPERATOR:- </a:t>
            </a:r>
            <a:endParaRPr lang="en-US" dirty="0">
              <a:solidFill>
                <a:schemeClr val="tx1"/>
              </a:solidFill>
            </a:endParaRPr>
          </a:p>
        </p:txBody>
      </p:sp>
      <p:sp>
        <p:nvSpPr>
          <p:cNvPr id="3" name="Text Placeholder 2"/>
          <p:cNvSpPr>
            <a:spLocks noGrp="1"/>
          </p:cNvSpPr>
          <p:nvPr>
            <p:ph type="body" idx="1"/>
          </p:nvPr>
        </p:nvSpPr>
        <p:spPr>
          <a:xfrm>
            <a:off x="457200" y="1371600"/>
            <a:ext cx="8153400" cy="4419600"/>
          </a:xfrm>
        </p:spPr>
        <p:txBody>
          <a:bodyPr>
            <a:normAutofit/>
          </a:bodyPr>
          <a:lstStyle/>
          <a:p>
            <a:pPr algn="just"/>
            <a:r>
              <a:rPr lang="en-US" sz="2800" dirty="0" smtClean="0"/>
              <a:t>OPERATOR SHALL ENTER / UPLOAD THE INITIAL DATA RELATED TO THE PAYEES INCLUDING THEIR BANK PARTICULARS IN THE E-PRADAN MODULE THROUGH THE SYSTEM IN THE MANNER AS EXPLAINED AT MASTER DATA ENTRY AND APPROVAL PROCEDURE IN THE 11</a:t>
            </a:r>
            <a:r>
              <a:rPr lang="en-US" sz="2800" baseline="30000" dirty="0" smtClean="0"/>
              <a:t>TH</a:t>
            </a:r>
            <a:r>
              <a:rPr lang="en-US" sz="2800" dirty="0" smtClean="0"/>
              <a:t> SLIDE.</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179</TotalTime>
  <Words>662</Words>
  <Application>Microsoft Office PowerPoint</Application>
  <PresentationFormat>On-screen Show (4:3)</PresentationFormat>
  <Paragraphs>54</Paragraphs>
  <Slides>14</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Aspect</vt:lpstr>
      <vt:lpstr>Acrobat Document</vt:lpstr>
      <vt:lpstr>e-PRADAN [e-PAYMENT]</vt:lpstr>
      <vt:lpstr>WHAT IS e-PRADAN?</vt:lpstr>
      <vt:lpstr>WHAT IS THE OBJECTIVE ?</vt:lpstr>
      <vt:lpstr>WHAT DOES PAYEE MEAN ?</vt:lpstr>
      <vt:lpstr>WHO ARE THE STAKEHOLDERS/USERS ?</vt:lpstr>
      <vt:lpstr>WHAT ARE THE LEVELS OF THE STAKEHOLDERS?</vt:lpstr>
      <vt:lpstr>CLARIFICATION:- </vt:lpstr>
      <vt:lpstr>ROLE OF ADMINISTRATOR:- </vt:lpstr>
      <vt:lpstr>ROLE OF OPERATOR:- </vt:lpstr>
      <vt:lpstr>ROLE OF APPROVER:- </vt:lpstr>
      <vt:lpstr>MASTER DATA ENTRY AND APPROVAL PROCEDURE:- </vt:lpstr>
      <vt:lpstr>PROCEDURE FOR ISSUE OF PAY ORDER:- </vt:lpstr>
      <vt:lpstr>PROCEDURE FOR ISSUE OF PAY ORDER [CONTD.]:- </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e-PRADAN [e-PAYMENT]</dc:title>
  <dc:creator>User</dc:creator>
  <cp:lastModifiedBy>BUDGET SECTION</cp:lastModifiedBy>
  <cp:revision>29</cp:revision>
  <dcterms:created xsi:type="dcterms:W3CDTF">2006-08-16T00:00:00Z</dcterms:created>
  <dcterms:modified xsi:type="dcterms:W3CDTF">2015-04-08T12:05:46Z</dcterms:modified>
</cp:coreProperties>
</file>